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9" r:id="rId3"/>
    <p:sldId id="296" r:id="rId4"/>
    <p:sldId id="291" r:id="rId5"/>
    <p:sldId id="292" r:id="rId6"/>
    <p:sldId id="284" r:id="rId7"/>
    <p:sldId id="295" r:id="rId8"/>
    <p:sldId id="293" r:id="rId9"/>
    <p:sldId id="285" r:id="rId10"/>
    <p:sldId id="286" r:id="rId11"/>
    <p:sldId id="287" r:id="rId12"/>
    <p:sldId id="288" r:id="rId13"/>
    <p:sldId id="289" r:id="rId14"/>
    <p:sldId id="290" r:id="rId15"/>
    <p:sldId id="294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F21"/>
    <a:srgbClr val="AFBBF7"/>
    <a:srgbClr val="FF6600"/>
    <a:srgbClr val="FF9933"/>
    <a:srgbClr val="258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94" autoAdjust="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32DE42-3B40-4BDF-A635-6A29283AA3CE}" type="datetime1">
              <a:rPr lang="it-IT" smtClean="0"/>
              <a:t>22/01/2019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B90EB-817B-4824-B8F6-A0EA0C17888C}" type="datetime1">
              <a:rPr lang="it-IT" smtClean="0"/>
              <a:pPr/>
              <a:t>22/01/2019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2628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8274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668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0212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8198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76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05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991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7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827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520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647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433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7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8" name="Immagine 7" descr="Vaporose nuvole bianche in un cielo azzur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Immagine 9" descr="Primo piano di un germogli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magine 10" descr="Ond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02B16D-3FAE-47CA-9C86-5AB26E98D976}" type="datetime1">
              <a:rPr lang="it-IT" noProof="0" smtClean="0"/>
              <a:t>22/01/2019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BE8212-AF40-4A56-A011-3E3BB010CE2A}" type="datetime1">
              <a:rPr lang="it-IT" noProof="0" smtClean="0"/>
              <a:t>22/01/2019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DB2C0E-916B-4727-B13A-9701E811FCC8}" type="datetime1">
              <a:rPr lang="it-IT" noProof="0" smtClean="0"/>
              <a:t>22/01/2019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 rtl="0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pic>
        <p:nvPicPr>
          <p:cNvPr id="11" name="Immagine 10" descr="Primo piano di piante verd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Immagine 8" descr="Ond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 rtl="0"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 rtl="0"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82DBB1-E0C9-4F03-8ADD-55A47C2986E8}" type="datetime1">
              <a:rPr lang="it-IT" noProof="0" smtClean="0"/>
              <a:t>22/01/2019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 rtl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 rtl="0"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 rtl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 rtl="0"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2DC7FE-CCFE-43E7-918C-B7EF427375A4}" type="datetime1">
              <a:rPr lang="it-IT" noProof="0" smtClean="0"/>
              <a:t>22/01/2019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1238B3-F4BD-4BAF-A2CB-B0724CABB144}" type="datetime1">
              <a:rPr lang="it-IT" noProof="0" smtClean="0"/>
              <a:t>22/01/2019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B2428-3126-438E-BCD1-FB86954DA4D4}" type="datetime1">
              <a:rPr lang="it-IT" noProof="0" smtClean="0"/>
              <a:t>22/01/2019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 rtl="0"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 rtl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DA1C1B-6D3B-42E6-B8D3-CD98199C13D0}" type="datetime1">
              <a:rPr lang="it-IT" noProof="0" smtClean="0"/>
              <a:t>22/01/2019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 rtl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22983F-6BBB-4979-9A3E-109FF3842393}" type="datetime1">
              <a:rPr lang="it-IT" noProof="0" smtClean="0"/>
              <a:t>22/01/2019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E290648F-B269-42D6-8B53-F8A5521D517C}" type="datetime1">
              <a:rPr lang="it-IT" noProof="0" smtClean="0"/>
              <a:t>22/01/2019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49251" y="3252462"/>
            <a:ext cx="4846320" cy="23876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COMMISSIONE </a:t>
            </a:r>
            <a:b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GESTIONALE </a:t>
            </a:r>
            <a:b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b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MANAGERIALE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16" y="154506"/>
            <a:ext cx="3487790" cy="29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828" y="4554851"/>
            <a:ext cx="3048000" cy="15049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2018	CONTRIBUTI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10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1505141" y="6629400"/>
            <a:ext cx="9144259" cy="228600"/>
          </a:xfrm>
        </p:spPr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pic>
        <p:nvPicPr>
          <p:cNvPr id="1027" name="Picture 3" descr="immag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66" y="1500044"/>
            <a:ext cx="4405313" cy="228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mag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89" y="3706782"/>
            <a:ext cx="4857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189" y="1578723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2019	 PROPOSTE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11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780392" y="3886730"/>
            <a:ext cx="60540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Martedì  </a:t>
            </a:r>
            <a:r>
              <a:rPr lang="it-IT" sz="1600" b="1" dirty="0">
                <a:solidFill>
                  <a:srgbClr val="0070C0"/>
                </a:solidFill>
              </a:rPr>
              <a:t>12  marzo 2019 </a:t>
            </a:r>
            <a:r>
              <a:rPr lang="it-IT" sz="1600" dirty="0"/>
              <a:t>ore 17,30  </a:t>
            </a:r>
          </a:p>
          <a:p>
            <a:r>
              <a:rPr lang="it-IT" sz="1600" b="1" i="1" dirty="0">
                <a:solidFill>
                  <a:srgbClr val="0070C0"/>
                </a:solidFill>
              </a:rPr>
              <a:t>ITALIA-EUROPA: VIZI E VIRTÙ</a:t>
            </a:r>
          </a:p>
          <a:p>
            <a:r>
              <a:rPr lang="it-IT" sz="1600" dirty="0"/>
              <a:t>Incontro con Giuseppe De Rita, Presidente CENSIS</a:t>
            </a:r>
          </a:p>
          <a:p>
            <a:endParaRPr lang="it-IT" sz="1600" dirty="0"/>
          </a:p>
          <a:p>
            <a:r>
              <a:rPr lang="it-IT" sz="1600" dirty="0"/>
              <a:t>Martedì </a:t>
            </a:r>
            <a:r>
              <a:rPr lang="it-IT" sz="1600" b="1" dirty="0">
                <a:solidFill>
                  <a:srgbClr val="0070C0"/>
                </a:solidFill>
              </a:rPr>
              <a:t>19  marzo 2019 </a:t>
            </a:r>
          </a:p>
          <a:p>
            <a:r>
              <a:rPr lang="it-IT" sz="1600" dirty="0"/>
              <a:t>Dr Luigi </a:t>
            </a:r>
            <a:r>
              <a:rPr lang="it-IT" sz="1600" dirty="0" err="1"/>
              <a:t>Odorici</a:t>
            </a:r>
            <a:r>
              <a:rPr lang="it-IT" sz="1600" dirty="0"/>
              <a:t>, Presidente </a:t>
            </a:r>
            <a:r>
              <a:rPr lang="it-IT" sz="1600" dirty="0" err="1"/>
              <a:t>Bper</a:t>
            </a:r>
            <a:r>
              <a:rPr lang="it-IT" sz="1600" dirty="0"/>
              <a:t> Services</a:t>
            </a:r>
          </a:p>
          <a:p>
            <a:r>
              <a:rPr lang="it-IT" sz="1600" b="1" i="1" dirty="0">
                <a:solidFill>
                  <a:srgbClr val="0070C0"/>
                </a:solidFill>
              </a:rPr>
              <a:t>INTELLIGENZA ARTIFICIALE: storia, rischi e opportunità</a:t>
            </a:r>
          </a:p>
          <a:p>
            <a:r>
              <a:rPr lang="it-IT" sz="1600" dirty="0"/>
              <a:t>Interviene: Prof. Angelo O. </a:t>
            </a:r>
            <a:r>
              <a:rPr lang="it-IT" sz="1600" dirty="0" err="1"/>
              <a:t>Andrisano</a:t>
            </a:r>
            <a:r>
              <a:rPr lang="it-IT" sz="1600" dirty="0"/>
              <a:t>, Magnifico Rettore </a:t>
            </a:r>
            <a:r>
              <a:rPr lang="it-IT" sz="1600" dirty="0" err="1"/>
              <a:t>Unimore</a:t>
            </a:r>
            <a:r>
              <a:rPr lang="it-IT" sz="1600" dirty="0"/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24" y="1298826"/>
            <a:ext cx="2437361" cy="139742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42" y="1564438"/>
            <a:ext cx="1054825" cy="898555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3438524" y="1199730"/>
            <a:ext cx="5154970" cy="15953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326435" y="2836834"/>
            <a:ext cx="552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SEMINARI INTERDIPARTIMENTALI DEL CRISE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540669" y="3247905"/>
            <a:ext cx="295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BOZZA PRIMAVERA 2019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2019	 PROPOSTE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12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1748" y="1577705"/>
            <a:ext cx="110567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Martedì </a:t>
            </a:r>
            <a:r>
              <a:rPr lang="it-IT" sz="1600" b="1" dirty="0">
                <a:solidFill>
                  <a:srgbClr val="0070C0"/>
                </a:solidFill>
              </a:rPr>
              <a:t>26  marzo 2019</a:t>
            </a:r>
            <a:endParaRPr lang="it-IT" sz="1600" dirty="0">
              <a:solidFill>
                <a:srgbClr val="0070C0"/>
              </a:solidFill>
            </a:endParaRPr>
          </a:p>
          <a:p>
            <a:r>
              <a:rPr lang="it-IT" sz="1600" dirty="0"/>
              <a:t>Prof. Enrico Giovannini, Economista, Docente di Statistica Economica a Roma Tor Vergata, presidente dell’</a:t>
            </a:r>
            <a:r>
              <a:rPr lang="it-IT" sz="1600" dirty="0" err="1"/>
              <a:t>European</a:t>
            </a:r>
            <a:r>
              <a:rPr lang="it-IT" sz="1600" dirty="0"/>
              <a:t> Statistical </a:t>
            </a:r>
            <a:r>
              <a:rPr lang="it-IT" sz="1600" dirty="0" err="1"/>
              <a:t>Governance</a:t>
            </a:r>
            <a:r>
              <a:rPr lang="it-IT" sz="1600" dirty="0"/>
              <a:t> </a:t>
            </a:r>
            <a:r>
              <a:rPr lang="it-IT" sz="1600" dirty="0" err="1"/>
              <a:t>Advisory</a:t>
            </a:r>
            <a:r>
              <a:rPr lang="it-IT" sz="1600" dirty="0"/>
              <a:t> Board, Presidente nazionale </a:t>
            </a:r>
            <a:r>
              <a:rPr lang="it-IT" sz="1600" dirty="0" err="1"/>
              <a:t>AsVis</a:t>
            </a:r>
            <a:endParaRPr lang="it-IT" sz="1600" dirty="0"/>
          </a:p>
          <a:p>
            <a:r>
              <a:rPr lang="it-IT" sz="1600" b="1" i="1" dirty="0">
                <a:solidFill>
                  <a:srgbClr val="0070C0"/>
                </a:solidFill>
              </a:rPr>
              <a:t>L’AGENDA 2030 DELLE NAZIONI UNITE E "L'UTOPIA SOSTENIBILE" </a:t>
            </a:r>
          </a:p>
          <a:p>
            <a:r>
              <a:rPr lang="it-IT" sz="1600" dirty="0"/>
              <a:t>(Evento in collaborazione con Associazione Aziende Modenesi RSI, Comune di Modena e CSI)</a:t>
            </a:r>
          </a:p>
          <a:p>
            <a:endParaRPr lang="it-IT" sz="1600" dirty="0"/>
          </a:p>
          <a:p>
            <a:r>
              <a:rPr lang="it-IT" sz="1600" dirty="0"/>
              <a:t>Giovedì </a:t>
            </a:r>
            <a:r>
              <a:rPr lang="it-IT" sz="1600" b="1" dirty="0">
                <a:solidFill>
                  <a:srgbClr val="0070C0"/>
                </a:solidFill>
              </a:rPr>
              <a:t>4 aprile 2019</a:t>
            </a:r>
            <a:endParaRPr lang="it-IT" sz="1600" dirty="0">
              <a:solidFill>
                <a:srgbClr val="0070C0"/>
              </a:solidFill>
            </a:endParaRPr>
          </a:p>
          <a:p>
            <a:r>
              <a:rPr lang="it-IT" sz="1600" dirty="0"/>
              <a:t>Suor Alessandra </a:t>
            </a:r>
            <a:r>
              <a:rPr lang="it-IT" sz="1600" dirty="0" err="1"/>
              <a:t>Smerilli</a:t>
            </a:r>
            <a:r>
              <a:rPr lang="it-IT" sz="1600" dirty="0"/>
              <a:t>, docente di Economia alla Pontificia Facoltà di Scienze dell’Educazione Auxilium, Roma, </a:t>
            </a:r>
            <a:r>
              <a:rPr lang="it-IT" sz="1600" dirty="0" err="1"/>
              <a:t>PhD</a:t>
            </a:r>
            <a:r>
              <a:rPr lang="it-IT" sz="1600" dirty="0"/>
              <a:t> in </a:t>
            </a:r>
            <a:r>
              <a:rPr lang="it-IT" sz="1600" dirty="0" err="1"/>
              <a:t>Economics</a:t>
            </a:r>
            <a:r>
              <a:rPr lang="it-IT" sz="1600" dirty="0"/>
              <a:t> a School of </a:t>
            </a:r>
            <a:r>
              <a:rPr lang="it-IT" sz="1600" dirty="0" err="1"/>
              <a:t>Economics</a:t>
            </a:r>
            <a:r>
              <a:rPr lang="it-IT" sz="1600" dirty="0"/>
              <a:t> di Norwich (UK)</a:t>
            </a:r>
          </a:p>
          <a:p>
            <a:r>
              <a:rPr lang="it-IT" sz="1600" b="1" i="1" dirty="0">
                <a:solidFill>
                  <a:srgbClr val="0070C0"/>
                </a:solidFill>
              </a:rPr>
              <a:t>ECONOMIA CIVILE, PROFITTO E BEN VIVERE</a:t>
            </a:r>
          </a:p>
          <a:p>
            <a:r>
              <a:rPr lang="it-IT" sz="1600" dirty="0"/>
              <a:t>Intervengono le imprese dell’Associazione Aziende Modenesi per la RSI</a:t>
            </a:r>
          </a:p>
          <a:p>
            <a:endParaRPr lang="it-IT" sz="1600" dirty="0"/>
          </a:p>
          <a:p>
            <a:r>
              <a:rPr lang="it-IT" sz="1600" dirty="0"/>
              <a:t>Martedì  </a:t>
            </a:r>
            <a:r>
              <a:rPr lang="it-IT" sz="1600" b="1" dirty="0">
                <a:solidFill>
                  <a:srgbClr val="0070C0"/>
                </a:solidFill>
              </a:rPr>
              <a:t>9 aprile 2019 </a:t>
            </a:r>
          </a:p>
          <a:p>
            <a:r>
              <a:rPr lang="it-IT" sz="1600" b="1" i="1" dirty="0">
                <a:solidFill>
                  <a:srgbClr val="0070C0"/>
                </a:solidFill>
              </a:rPr>
              <a:t>L’USO DEI DATI  TRA POTERE E DEMOCRAZIA</a:t>
            </a:r>
          </a:p>
          <a:p>
            <a:r>
              <a:rPr lang="it-IT" sz="1600" dirty="0"/>
              <a:t>Prof. Antonio </a:t>
            </a:r>
            <a:r>
              <a:rPr lang="it-IT" sz="1600" dirty="0" err="1"/>
              <a:t>Nicita</a:t>
            </a:r>
            <a:r>
              <a:rPr lang="it-IT" sz="1600" dirty="0"/>
              <a:t>, docente di Politica Economica, Dipartimento di Economia e Diritto, Università Sapienza di Roma. Commissario AGCOM (Autorità per le garanzie nelle comunicazioni).</a:t>
            </a:r>
          </a:p>
          <a:p>
            <a:r>
              <a:rPr lang="it-IT" sz="1600" dirty="0"/>
              <a:t>Introduzione: Prof. Barbara Luppi, docente di Economia Politica in </a:t>
            </a:r>
            <a:r>
              <a:rPr lang="it-IT" sz="1600" dirty="0" err="1"/>
              <a:t>Unimore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413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2019	 PROPOSTE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13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46208" y="1905421"/>
            <a:ext cx="100330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Martedì </a:t>
            </a:r>
            <a:r>
              <a:rPr lang="it-IT" sz="1600" b="1" dirty="0">
                <a:solidFill>
                  <a:srgbClr val="0070C0"/>
                </a:solidFill>
              </a:rPr>
              <a:t>16 aprile 2019</a:t>
            </a:r>
          </a:p>
          <a:p>
            <a:r>
              <a:rPr lang="it-IT" sz="1600" b="1" i="1" dirty="0">
                <a:solidFill>
                  <a:srgbClr val="0070C0"/>
                </a:solidFill>
              </a:rPr>
              <a:t>LE MULTINAZIONALI IN EMILIA ROMAGNA: quali effetti per lo sviluppo locale</a:t>
            </a:r>
          </a:p>
          <a:p>
            <a:r>
              <a:rPr lang="it-IT" sz="1600" dirty="0"/>
              <a:t>Prof. Giovanni </a:t>
            </a:r>
            <a:r>
              <a:rPr lang="it-IT" sz="1600" dirty="0" err="1"/>
              <a:t>Solinas</a:t>
            </a:r>
            <a:r>
              <a:rPr lang="it-IT" sz="1600" dirty="0"/>
              <a:t>, DEMB </a:t>
            </a:r>
            <a:r>
              <a:rPr lang="it-IT" sz="1600" dirty="0" err="1"/>
              <a:t>Unimore</a:t>
            </a:r>
            <a:endParaRPr lang="it-IT" sz="1600" dirty="0"/>
          </a:p>
          <a:p>
            <a:r>
              <a:rPr lang="it-IT" sz="1600" dirty="0"/>
              <a:t>Dott. Raffaele Giardino, Regione E/R</a:t>
            </a:r>
          </a:p>
          <a:p>
            <a:endParaRPr lang="it-IT" sz="1600" dirty="0"/>
          </a:p>
          <a:p>
            <a:r>
              <a:rPr lang="it-IT" sz="1600" dirty="0"/>
              <a:t>Martedì  </a:t>
            </a:r>
            <a:r>
              <a:rPr lang="it-IT" sz="1600" b="1" dirty="0">
                <a:solidFill>
                  <a:srgbClr val="0070C0"/>
                </a:solidFill>
              </a:rPr>
              <a:t>7 maggio 2019</a:t>
            </a:r>
          </a:p>
          <a:p>
            <a:r>
              <a:rPr lang="it-IT" sz="1600" b="1" i="1" dirty="0">
                <a:solidFill>
                  <a:srgbClr val="0070C0"/>
                </a:solidFill>
              </a:rPr>
              <a:t>LA STATISTICA E LA MATEMATICA PER L’ECONOMIA. VALUTAZIONE DEL RISCHIO E SCELTE STRATEGICHE </a:t>
            </a:r>
            <a:r>
              <a:rPr lang="it-IT" sz="1600" b="1" dirty="0">
                <a:solidFill>
                  <a:srgbClr val="0070C0"/>
                </a:solidFill>
              </a:rPr>
              <a:t>(evento in collaborazione con l’Ordine Ingegneri di Modena)</a:t>
            </a:r>
          </a:p>
          <a:p>
            <a:r>
              <a:rPr lang="it-IT" sz="1600" dirty="0"/>
              <a:t>Prof Sergio Polidoro, docente di Analisi Matematica, DMF </a:t>
            </a:r>
            <a:r>
              <a:rPr lang="it-IT" sz="1600" dirty="0" err="1"/>
              <a:t>Unimore</a:t>
            </a:r>
            <a:endParaRPr lang="it-IT" sz="1600" dirty="0"/>
          </a:p>
          <a:p>
            <a:r>
              <a:rPr lang="it-IT" sz="1600" dirty="0" err="1"/>
              <a:t>PhD</a:t>
            </a:r>
            <a:r>
              <a:rPr lang="it-IT" sz="1600" dirty="0"/>
              <a:t> Prof. Silvia </a:t>
            </a:r>
            <a:r>
              <a:rPr lang="it-IT" sz="1600" dirty="0" err="1"/>
              <a:t>Muzzioli</a:t>
            </a:r>
            <a:r>
              <a:rPr lang="it-IT" sz="1600" dirty="0"/>
              <a:t>, DEMB </a:t>
            </a:r>
            <a:r>
              <a:rPr lang="it-IT" sz="1600" dirty="0" err="1"/>
              <a:t>Unimore</a:t>
            </a:r>
            <a:endParaRPr lang="it-IT" sz="1600" dirty="0"/>
          </a:p>
          <a:p>
            <a:r>
              <a:rPr lang="it-IT" sz="1600" dirty="0"/>
              <a:t>Introduce: Ing. Alessandro </a:t>
            </a:r>
            <a:r>
              <a:rPr lang="it-IT" sz="1600" dirty="0" err="1"/>
              <a:t>Casalgrandi</a:t>
            </a:r>
            <a:r>
              <a:rPr lang="it-IT" sz="1600" dirty="0"/>
              <a:t>, Ordine degli Ingegneri Modena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60397" y="5362914"/>
            <a:ext cx="1078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quadro complessivo è in valutazione per la richiesta qualificata dei CFP da parte della nostra commissione</a:t>
            </a:r>
          </a:p>
        </p:txBody>
      </p:sp>
    </p:spTree>
    <p:extLst>
      <p:ext uri="{BB962C8B-B14F-4D97-AF65-F5344CB8AC3E}">
        <p14:creationId xmlns:p14="http://schemas.microsoft.com/office/powerpoint/2010/main" val="23416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2019	 PROPOSTE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14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16" y="1494905"/>
            <a:ext cx="4199659" cy="235180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36" y="3596178"/>
            <a:ext cx="3850005" cy="25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840007" y="335902"/>
            <a:ext cx="4534677" cy="1707502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67000">
                <a:schemeClr val="accent5">
                  <a:lumMod val="75000"/>
                </a:schemeClr>
              </a:gs>
              <a:gs pos="85000">
                <a:srgbClr val="0070C0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379035" y="387221"/>
            <a:ext cx="3191069" cy="1530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COMMISSIONE </a:t>
            </a:r>
            <a:b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GESTIONALE </a:t>
            </a:r>
            <a:b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b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MANAGERIALE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27" y="461866"/>
            <a:ext cx="1708719" cy="14555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66" y="2351315"/>
            <a:ext cx="3576919" cy="324690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165910" y="335902"/>
            <a:ext cx="4385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394857" y="6093145"/>
            <a:ext cx="7523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i="1" dirty="0"/>
              <a:t>“Non c’è vento favorevole per chi non sa in quale porto vuole arrivare”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Seneca</a:t>
            </a:r>
          </a:p>
        </p:txBody>
      </p:sp>
    </p:spTree>
    <p:extLst>
      <p:ext uri="{BB962C8B-B14F-4D97-AF65-F5344CB8AC3E}">
        <p14:creationId xmlns:p14="http://schemas.microsoft.com/office/powerpoint/2010/main" val="657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2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10044912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 smtClean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NOSTRA COMMISSIONE OGGI</a:t>
            </a:r>
            <a:endParaRPr lang="it-IT" sz="5400" b="1" i="1" dirty="0">
              <a:solidFill>
                <a:srgbClr val="398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3908350" y="4388577"/>
            <a:ext cx="4534677" cy="1707502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67000">
                <a:schemeClr val="accent5">
                  <a:lumMod val="75000"/>
                </a:schemeClr>
              </a:gs>
              <a:gs pos="85000">
                <a:srgbClr val="0070C0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5447378" y="4439896"/>
            <a:ext cx="3191069" cy="1530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COMMISSIONE </a:t>
            </a:r>
            <a:b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GESTIONALE </a:t>
            </a:r>
            <a:b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b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MANAGERIALE 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70" y="4514541"/>
            <a:ext cx="1708719" cy="14555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928349" y="1505467"/>
            <a:ext cx="85629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2800" b="1" dirty="0">
                <a:latin typeface="+mj-lt"/>
                <a:ea typeface="Times New Roman" panose="02020603050405020304" pitchFamily="18" charset="0"/>
              </a:rPr>
              <a:t>Componenti </a:t>
            </a:r>
            <a:r>
              <a:rPr lang="it-IT" sz="2800" b="1" dirty="0" smtClean="0">
                <a:latin typeface="+mj-lt"/>
                <a:ea typeface="Times New Roman" panose="02020603050405020304" pitchFamily="18" charset="0"/>
              </a:rPr>
              <a:t>Commissione: 58</a:t>
            </a:r>
            <a:r>
              <a:rPr lang="it-IT" sz="2400" b="1" dirty="0">
                <a:latin typeface="+mj-lt"/>
                <a:ea typeface="Times New Roman" panose="02020603050405020304" pitchFamily="18" charset="0"/>
              </a:rPr>
              <a:t> </a:t>
            </a:r>
            <a:endParaRPr lang="it-IT" sz="2400" b="1" dirty="0" smtClean="0"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it-IT" sz="2400" dirty="0"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2400" dirty="0">
                <a:latin typeface="+mj-lt"/>
                <a:ea typeface="Times New Roman" panose="02020603050405020304" pitchFamily="18" charset="0"/>
              </a:rPr>
              <a:t>Coordinatore: ing. Ivano </a:t>
            </a:r>
            <a:r>
              <a:rPr lang="it-IT" sz="2400" dirty="0" smtClean="0">
                <a:latin typeface="+mj-lt"/>
                <a:ea typeface="Times New Roman" panose="02020603050405020304" pitchFamily="18" charset="0"/>
              </a:rPr>
              <a:t>Lugli</a:t>
            </a:r>
          </a:p>
          <a:p>
            <a:pPr algn="ctr"/>
            <a:r>
              <a:rPr lang="it-IT" sz="2400" dirty="0">
                <a:latin typeface="+mj-lt"/>
                <a:ea typeface="Times New Roman" panose="02020603050405020304" pitchFamily="18" charset="0"/>
              </a:rPr>
              <a:t>Vice </a:t>
            </a:r>
            <a:r>
              <a:rPr lang="it-IT" sz="2400" dirty="0" smtClean="0">
                <a:latin typeface="+mj-lt"/>
                <a:ea typeface="Times New Roman" panose="02020603050405020304" pitchFamily="18" charset="0"/>
              </a:rPr>
              <a:t>Coordinatori: </a:t>
            </a:r>
            <a:r>
              <a:rPr lang="it-IT" sz="2400" dirty="0">
                <a:latin typeface="+mj-lt"/>
                <a:ea typeface="Times New Roman" panose="02020603050405020304" pitchFamily="18" charset="0"/>
              </a:rPr>
              <a:t>ing. Alessandro </a:t>
            </a:r>
            <a:r>
              <a:rPr lang="it-IT" sz="2400" dirty="0" smtClean="0">
                <a:latin typeface="+mj-lt"/>
                <a:ea typeface="Times New Roman" panose="02020603050405020304" pitchFamily="18" charset="0"/>
              </a:rPr>
              <a:t>Casalgrandi, </a:t>
            </a:r>
            <a:r>
              <a:rPr lang="it-IT" sz="2400" dirty="0">
                <a:latin typeface="+mj-lt"/>
                <a:ea typeface="Times New Roman" panose="02020603050405020304" pitchFamily="18" charset="0"/>
              </a:rPr>
              <a:t>ing. Carla Miselli</a:t>
            </a:r>
          </a:p>
          <a:p>
            <a:pPr lvl="0" algn="ctr"/>
            <a:r>
              <a:rPr lang="it-IT" sz="2400" dirty="0" smtClean="0">
                <a:latin typeface="+mj-lt"/>
              </a:rPr>
              <a:t>Consigliere </a:t>
            </a:r>
            <a:r>
              <a:rPr lang="it-IT" sz="2400" dirty="0">
                <a:latin typeface="+mj-lt"/>
              </a:rPr>
              <a:t>referente</a:t>
            </a:r>
            <a:r>
              <a:rPr lang="it-IT" sz="2400" dirty="0" smtClean="0">
                <a:latin typeface="+mj-lt"/>
              </a:rPr>
              <a:t>: ing. </a:t>
            </a:r>
            <a:r>
              <a:rPr lang="it-IT" sz="2400" dirty="0">
                <a:latin typeface="+mj-lt"/>
              </a:rPr>
              <a:t>Gabriele </a:t>
            </a:r>
            <a:r>
              <a:rPr lang="it-IT" sz="2400" dirty="0" err="1">
                <a:latin typeface="+mj-lt"/>
              </a:rPr>
              <a:t>Giacobazzi</a:t>
            </a:r>
            <a:r>
              <a:rPr lang="it-IT" sz="2400" dirty="0">
                <a:latin typeface="+mj-lt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3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24" y="1298826"/>
            <a:ext cx="2437361" cy="139742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42" y="1564438"/>
            <a:ext cx="1054825" cy="898555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3438524" y="1199730"/>
            <a:ext cx="5154970" cy="15953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326435" y="2836834"/>
            <a:ext cx="552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SEMINARI INTERDIPARTIMENTALI DEL CRISE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650026" y="3356007"/>
            <a:ext cx="67319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QUADRO GENERALE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13 Eventi Gratuiti</a:t>
            </a:r>
          </a:p>
          <a:p>
            <a:pPr algn="ctr"/>
            <a:r>
              <a:rPr lang="it-IT" dirty="0"/>
              <a:t>Aula Aperta</a:t>
            </a:r>
          </a:p>
          <a:p>
            <a:pPr algn="ctr"/>
            <a:r>
              <a:rPr lang="it-IT" dirty="0"/>
              <a:t>Interdisciplinarietà </a:t>
            </a:r>
          </a:p>
          <a:p>
            <a:pPr algn="ctr"/>
            <a:r>
              <a:rPr lang="it-IT" dirty="0"/>
              <a:t>Tematiche di importante attualità</a:t>
            </a:r>
          </a:p>
          <a:p>
            <a:pPr algn="ctr"/>
            <a:r>
              <a:rPr lang="it-IT" dirty="0"/>
              <a:t>Qualità particolarmente elevata</a:t>
            </a:r>
          </a:p>
          <a:p>
            <a:pPr algn="ctr"/>
            <a:r>
              <a:rPr lang="it-IT" dirty="0"/>
              <a:t>Legame con il territorio</a:t>
            </a:r>
          </a:p>
          <a:p>
            <a:pPr algn="ctr"/>
            <a:r>
              <a:rPr lang="it-IT" dirty="0"/>
              <a:t>Organizzazione eventi condivisa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2018	FORMAZIONE</a:t>
            </a:r>
          </a:p>
        </p:txBody>
      </p:sp>
    </p:spTree>
    <p:extLst>
      <p:ext uri="{BB962C8B-B14F-4D97-AF65-F5344CB8AC3E}">
        <p14:creationId xmlns:p14="http://schemas.microsoft.com/office/powerpoint/2010/main" val="89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2018	FORMAZIONE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4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08043"/>
              </p:ext>
            </p:extLst>
          </p:nvPr>
        </p:nvGraphicFramePr>
        <p:xfrm>
          <a:off x="1637716" y="1259637"/>
          <a:ext cx="9060026" cy="516899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036218">
                  <a:extLst>
                    <a:ext uri="{9D8B030D-6E8A-4147-A177-3AD203B41FA5}">
                      <a16:colId xmlns:a16="http://schemas.microsoft.com/office/drawing/2014/main" val="2536381194"/>
                    </a:ext>
                  </a:extLst>
                </a:gridCol>
                <a:gridCol w="687017">
                  <a:extLst>
                    <a:ext uri="{9D8B030D-6E8A-4147-A177-3AD203B41FA5}">
                      <a16:colId xmlns:a16="http://schemas.microsoft.com/office/drawing/2014/main" val="3021309704"/>
                    </a:ext>
                  </a:extLst>
                </a:gridCol>
                <a:gridCol w="958960">
                  <a:extLst>
                    <a:ext uri="{9D8B030D-6E8A-4147-A177-3AD203B41FA5}">
                      <a16:colId xmlns:a16="http://schemas.microsoft.com/office/drawing/2014/main" val="1809973927"/>
                    </a:ext>
                  </a:extLst>
                </a:gridCol>
                <a:gridCol w="687017">
                  <a:extLst>
                    <a:ext uri="{9D8B030D-6E8A-4147-A177-3AD203B41FA5}">
                      <a16:colId xmlns:a16="http://schemas.microsoft.com/office/drawing/2014/main" val="551434505"/>
                    </a:ext>
                  </a:extLst>
                </a:gridCol>
                <a:gridCol w="1316780">
                  <a:extLst>
                    <a:ext uri="{9D8B030D-6E8A-4147-A177-3AD203B41FA5}">
                      <a16:colId xmlns:a16="http://schemas.microsoft.com/office/drawing/2014/main" val="2572071021"/>
                    </a:ext>
                  </a:extLst>
                </a:gridCol>
                <a:gridCol w="687017">
                  <a:extLst>
                    <a:ext uri="{9D8B030D-6E8A-4147-A177-3AD203B41FA5}">
                      <a16:colId xmlns:a16="http://schemas.microsoft.com/office/drawing/2014/main" val="3467661722"/>
                    </a:ext>
                  </a:extLst>
                </a:gridCol>
                <a:gridCol w="687017">
                  <a:extLst>
                    <a:ext uri="{9D8B030D-6E8A-4147-A177-3AD203B41FA5}">
                      <a16:colId xmlns:a16="http://schemas.microsoft.com/office/drawing/2014/main" val="2778106369"/>
                    </a:ext>
                  </a:extLst>
                </a:gridCol>
              </a:tblGrid>
              <a:tr h="3744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TITOLO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LUOGO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NUMERO ISCRITTI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NUMERO PARTECIPANTI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CFP per evento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CFP erogati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561286"/>
                  </a:ext>
                </a:extLst>
              </a:tr>
              <a:tr h="3744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SEMINARIO "WELFARE SOSTENIBILE E INNOVATIVO? L'ESPERIENZA DELL'EMILIA ROMAGNA"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MODENA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13/03/2018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60</a:t>
                      </a:r>
                      <a:endParaRPr lang="it-IT" sz="10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39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2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78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46164406"/>
                  </a:ext>
                </a:extLst>
              </a:tr>
              <a:tr h="3744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SEMINARIO "NUOVI STRUMENTI DI FINANZA ALTERNATIVA: IL CROWDFUNDING"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MODENA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20/03/2018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57</a:t>
                      </a:r>
                      <a:endParaRPr lang="it-IT" sz="10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39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78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51997261"/>
                  </a:ext>
                </a:extLst>
              </a:tr>
              <a:tr h="3744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SEMINARIO "ALEJANDRO DE TOMASO NEL MITO DELLA MOTOR VALLEY"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MODENA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27/03/2018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85</a:t>
                      </a:r>
                      <a:endParaRPr lang="it-IT" sz="10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56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112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4129059"/>
                  </a:ext>
                </a:extLst>
              </a:tr>
              <a:tr h="3744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SEMINARIO " GLOBALIZZAZIONE: UN FENOMENO PLANETARIO"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MODENA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03/04/2018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1" i="0" u="none" strike="noStrike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29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58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82615892"/>
                  </a:ext>
                </a:extLst>
              </a:tr>
              <a:tr h="3744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SEMINARIO "ECONOMIA, INNOVAZIONE E SOSTENIBILITA'. COMPARAZIONE ITALIA E SPAGNA"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MODENA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10/04/2018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1" i="0" u="none" strike="noStrike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28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56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71115332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SEMINARIO "SICUREZZA E SOCIETA': PROFILI"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MODENA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17/04/2018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40</a:t>
                      </a:r>
                      <a:endParaRPr lang="it-IT" sz="10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19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38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2969527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SEMINARIO " I CONTI DELL'ITALIA"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MODENA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09/10/2018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101</a:t>
                      </a:r>
                      <a:endParaRPr lang="it-IT" sz="1000" b="1" i="0" u="none" strike="noStrike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64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2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128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70760661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SEMINARIO " LA TUTELA DEI MERCATI FINANZIARI"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MODENA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16/10/2018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1" i="0" u="none" strike="noStrike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42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60759532"/>
                  </a:ext>
                </a:extLst>
              </a:tr>
              <a:tr h="3744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SEMINARIO CAMBIO GENERAZIONALE DELLE COMPETENZE </a:t>
                      </a:r>
                    </a:p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E DEL PATRIMONIO.  MODELLO ANTI-FRAGILE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MODENA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23/10/2018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35</a:t>
                      </a:r>
                      <a:endParaRPr lang="it-IT" sz="1000" b="1" i="0" u="none" strike="noStrike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26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52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744668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SEMINARIO "MARIO DRAGHI E DOPO?"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MODENA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06/11/2018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1" i="0" u="none" strike="noStrike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41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82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26699078"/>
                  </a:ext>
                </a:extLst>
              </a:tr>
              <a:tr h="3744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SEMINARIO "BUGATTI: UNA FABBRICA NELLA STORIA  E LE IPOTESI SUL FUTURO"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MODENA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20/11/2018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96</a:t>
                      </a:r>
                      <a:endParaRPr lang="it-IT" sz="1000" b="1" i="0" u="none" strike="noStrike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52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3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156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79257957"/>
                  </a:ext>
                </a:extLst>
              </a:tr>
              <a:tr h="57263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SEMINARIO “RICERCA, INNOVAZIONE INDUSTRIALE E FORMAZIONE IN UNIMORE PER LA PROGETTAZIONE E PRODUZIONE DI VEICOLI </a:t>
                      </a:r>
                    </a:p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AD ALTE PRESTAZIONI” </a:t>
                      </a:r>
                    </a:p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FOCUS</a:t>
                      </a:r>
                      <a:r>
                        <a:rPr lang="it-IT" sz="1000" u="none" strike="noStrike" baseline="0" dirty="0">
                          <a:effectLst/>
                        </a:rPr>
                        <a:t> SUL PROGETTO VEICOLI A GUIDA AUTONOMA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MODENA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27/11/2018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1" i="0" u="none" strike="noStrike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23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46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6063748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584964"/>
                  </a:ext>
                </a:extLst>
              </a:tr>
              <a:tr h="23307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749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437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926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342907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58,34%</a:t>
                      </a:r>
                      <a:endParaRPr lang="it-IT" sz="11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9319830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9" y="2251207"/>
            <a:ext cx="1192808" cy="89460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6" y="3358941"/>
            <a:ext cx="1121734" cy="20869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9" y="5579705"/>
            <a:ext cx="1174741" cy="59716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75" y="836702"/>
            <a:ext cx="1378015" cy="135972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86" y="5317835"/>
            <a:ext cx="1062869" cy="60937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1019697" y="5788879"/>
            <a:ext cx="100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DIEF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99" y="4004787"/>
            <a:ext cx="1071156" cy="133746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916" y="2853398"/>
            <a:ext cx="1066487" cy="101108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916" y="1112523"/>
            <a:ext cx="1066487" cy="16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2018	FORMAZIONE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5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20507" y="1585496"/>
            <a:ext cx="829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QUALITATIVA DEI PARTECIPANTI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117539"/>
              </p:ext>
            </p:extLst>
          </p:nvPr>
        </p:nvGraphicFramePr>
        <p:xfrm>
          <a:off x="1454065" y="2627538"/>
          <a:ext cx="9144259" cy="3279092"/>
        </p:xfrm>
        <a:graphic>
          <a:graphicData uri="http://schemas.openxmlformats.org/drawingml/2006/table">
            <a:tbl>
              <a:tblPr/>
              <a:tblGrid>
                <a:gridCol w="6568589">
                  <a:extLst>
                    <a:ext uri="{9D8B030D-6E8A-4147-A177-3AD203B41FA5}">
                      <a16:colId xmlns:a16="http://schemas.microsoft.com/office/drawing/2014/main" val="276217168"/>
                    </a:ext>
                  </a:extLst>
                </a:gridCol>
                <a:gridCol w="1344497">
                  <a:extLst>
                    <a:ext uri="{9D8B030D-6E8A-4147-A177-3AD203B41FA5}">
                      <a16:colId xmlns:a16="http://schemas.microsoft.com/office/drawing/2014/main" val="321188216"/>
                    </a:ext>
                  </a:extLst>
                </a:gridCol>
                <a:gridCol w="1231173">
                  <a:extLst>
                    <a:ext uri="{9D8B030D-6E8A-4147-A177-3AD203B41FA5}">
                      <a16:colId xmlns:a16="http://schemas.microsoft.com/office/drawing/2014/main" val="1462586980"/>
                    </a:ext>
                  </a:extLst>
                </a:gridCol>
              </a:tblGrid>
              <a:tr h="29513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Eccellente 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Buono 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1006151"/>
                  </a:ext>
                </a:extLst>
              </a:tr>
              <a:tr h="721194">
                <a:tc>
                  <a:txBody>
                    <a:bodyPr/>
                    <a:lstStyle/>
                    <a:p>
                      <a:r>
                        <a:rPr lang="it-IT" sz="2000" dirty="0"/>
                        <a:t>Come valuta la </a:t>
                      </a:r>
                      <a:r>
                        <a:rPr lang="it-IT" sz="2000" b="1" dirty="0"/>
                        <a:t>rilevanza</a:t>
                      </a:r>
                      <a:r>
                        <a:rPr lang="it-IT" sz="2000" dirty="0"/>
                        <a:t> degli argomenti trattati rispetto alle sue necessità di aggiornamento?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876305"/>
                  </a:ext>
                </a:extLst>
              </a:tr>
              <a:tr h="44381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Come valuta la 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qualità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educativa di questo</a:t>
                      </a:r>
                      <a:r>
                        <a:rPr lang="it-IT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evento?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913549"/>
                  </a:ext>
                </a:extLst>
              </a:tr>
              <a:tr h="721194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Come valuta la 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utilità 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di questo evento per la sua formazione/aggiornamento</a:t>
                      </a:r>
                      <a:r>
                        <a:rPr lang="it-IT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?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573469"/>
                  </a:ext>
                </a:extLst>
              </a:tr>
              <a:tr h="325487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65634"/>
                  </a:ext>
                </a:extLst>
              </a:tr>
              <a:tr h="325487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8404245"/>
                  </a:ext>
                </a:extLst>
              </a:tr>
              <a:tr h="44678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37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0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6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790305" y="1279511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400" b="1" i="1" dirty="0">
                <a:solidFill>
                  <a:srgbClr val="0070C0"/>
                </a:solidFill>
              </a:rPr>
              <a:t>I principi della progettazione strategica </a:t>
            </a:r>
          </a:p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400" b="1" i="1" dirty="0">
                <a:solidFill>
                  <a:srgbClr val="0070C0"/>
                </a:solidFill>
              </a:rPr>
              <a:t>e le tecniche della </a:t>
            </a:r>
            <a:r>
              <a:rPr lang="it-IT" sz="2400" b="1" i="1" dirty="0" err="1">
                <a:solidFill>
                  <a:srgbClr val="0070C0"/>
                </a:solidFill>
              </a:rPr>
              <a:t>Investment</a:t>
            </a:r>
            <a:r>
              <a:rPr lang="it-IT" sz="2400" b="1" i="1" dirty="0">
                <a:solidFill>
                  <a:srgbClr val="0070C0"/>
                </a:solidFill>
              </a:rPr>
              <a:t> Analysis</a:t>
            </a:r>
          </a:p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it-IT" sz="1400" b="1" dirty="0"/>
          </a:p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200" b="1" i="1" dirty="0"/>
              <a:t>ing. Giancarlo Spaggiari</a:t>
            </a:r>
          </a:p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200" dirty="0"/>
              <a:t>Ottobre 2018</a:t>
            </a:r>
          </a:p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200" dirty="0"/>
              <a:t>Sala Master </a:t>
            </a:r>
          </a:p>
          <a:p>
            <a:pPr algn="ctr" hangingPunct="0"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200" dirty="0"/>
              <a:t>Corso Gratuito</a:t>
            </a:r>
          </a:p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it-IT" sz="2200" dirty="0"/>
          </a:p>
        </p:txBody>
      </p:sp>
      <p:sp>
        <p:nvSpPr>
          <p:cNvPr id="4" name="Rettangolo 3"/>
          <p:cNvSpPr/>
          <p:nvPr/>
        </p:nvSpPr>
        <p:spPr>
          <a:xfrm>
            <a:off x="3176958" y="3913394"/>
            <a:ext cx="1183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400" dirty="0"/>
              <a:t>Durata  </a:t>
            </a:r>
          </a:p>
          <a:p>
            <a:pPr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400" b="1" dirty="0"/>
              <a:t>16 ore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390753" y="3913394"/>
            <a:ext cx="9813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/>
              <a:t>Iscritti</a:t>
            </a:r>
          </a:p>
          <a:p>
            <a:pPr algn="ctr"/>
            <a:r>
              <a:rPr lang="it-IT" sz="2400" b="1" dirty="0"/>
              <a:t>49 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5399911" y="3913313"/>
            <a:ext cx="1737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/>
              <a:t>Partecipanti</a:t>
            </a:r>
            <a:endParaRPr lang="it-IT" sz="2400" b="1" dirty="0"/>
          </a:p>
          <a:p>
            <a:pPr algn="ctr"/>
            <a:r>
              <a:rPr lang="it-IT" sz="2400" b="1" dirty="0"/>
              <a:t>33 </a:t>
            </a:r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7165687" y="3913312"/>
            <a:ext cx="1688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400" dirty="0"/>
              <a:t>CFP Erogati</a:t>
            </a:r>
          </a:p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528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4847576" y="4851919"/>
            <a:ext cx="1362269" cy="382555"/>
          </a:xfrm>
          <a:prstGeom prst="round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281126" y="4851838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67%</a:t>
            </a: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2018	FORMAZIONE</a:t>
            </a:r>
          </a:p>
        </p:txBody>
      </p:sp>
    </p:spTree>
    <p:extLst>
      <p:ext uri="{BB962C8B-B14F-4D97-AF65-F5344CB8AC3E}">
        <p14:creationId xmlns:p14="http://schemas.microsoft.com/office/powerpoint/2010/main" val="8648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2018	FORMAZIONE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7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20507" y="1585496"/>
            <a:ext cx="829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QUALITATIVA DEI PARTECIPANTI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1454065" y="2627538"/>
          <a:ext cx="9144259" cy="3279092"/>
        </p:xfrm>
        <a:graphic>
          <a:graphicData uri="http://schemas.openxmlformats.org/drawingml/2006/table">
            <a:tbl>
              <a:tblPr/>
              <a:tblGrid>
                <a:gridCol w="6568589">
                  <a:extLst>
                    <a:ext uri="{9D8B030D-6E8A-4147-A177-3AD203B41FA5}">
                      <a16:colId xmlns:a16="http://schemas.microsoft.com/office/drawing/2014/main" val="276217168"/>
                    </a:ext>
                  </a:extLst>
                </a:gridCol>
                <a:gridCol w="1344497">
                  <a:extLst>
                    <a:ext uri="{9D8B030D-6E8A-4147-A177-3AD203B41FA5}">
                      <a16:colId xmlns:a16="http://schemas.microsoft.com/office/drawing/2014/main" val="321188216"/>
                    </a:ext>
                  </a:extLst>
                </a:gridCol>
                <a:gridCol w="1231173">
                  <a:extLst>
                    <a:ext uri="{9D8B030D-6E8A-4147-A177-3AD203B41FA5}">
                      <a16:colId xmlns:a16="http://schemas.microsoft.com/office/drawing/2014/main" val="1462586980"/>
                    </a:ext>
                  </a:extLst>
                </a:gridCol>
              </a:tblGrid>
              <a:tr h="29513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Eccellente 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Buono 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1006151"/>
                  </a:ext>
                </a:extLst>
              </a:tr>
              <a:tr h="721194">
                <a:tc>
                  <a:txBody>
                    <a:bodyPr/>
                    <a:lstStyle/>
                    <a:p>
                      <a:r>
                        <a:rPr lang="it-IT" sz="2000" dirty="0"/>
                        <a:t>Come valuta la </a:t>
                      </a:r>
                      <a:r>
                        <a:rPr lang="it-IT" sz="2000" b="1" dirty="0"/>
                        <a:t>rilevanza</a:t>
                      </a:r>
                      <a:r>
                        <a:rPr lang="it-IT" sz="2000" dirty="0"/>
                        <a:t> degli argomenti trattati rispetto alle sue necessità di aggiornamento?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61 %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876305"/>
                  </a:ext>
                </a:extLst>
              </a:tr>
              <a:tr h="44381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Come valuta la 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qualità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educativa di questo</a:t>
                      </a:r>
                      <a:r>
                        <a:rPr lang="it-IT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evento?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913549"/>
                  </a:ext>
                </a:extLst>
              </a:tr>
              <a:tr h="721194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Come valuta la 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utilità 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di questo evento per la sua formazione/aggiornamento</a:t>
                      </a:r>
                      <a:r>
                        <a:rPr lang="it-IT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?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573469"/>
                  </a:ext>
                </a:extLst>
              </a:tr>
              <a:tr h="325487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65634"/>
                  </a:ext>
                </a:extLst>
              </a:tr>
              <a:tr h="325487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8404245"/>
                  </a:ext>
                </a:extLst>
              </a:tr>
              <a:tr h="44678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37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8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8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38337" y="1343608"/>
            <a:ext cx="1010693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Quindi complessivamente sono stati erogati</a:t>
            </a:r>
          </a:p>
          <a:p>
            <a:pPr algn="ctr"/>
            <a:endParaRPr lang="it-IT" sz="2800" dirty="0"/>
          </a:p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1454 CFP</a:t>
            </a:r>
          </a:p>
          <a:p>
            <a:pPr algn="ctr"/>
            <a:endParaRPr lang="it-IT" sz="2800" dirty="0"/>
          </a:p>
          <a:p>
            <a:pPr algn="ctr"/>
            <a:r>
              <a:rPr lang="it-IT" sz="3600" dirty="0"/>
              <a:t>tutti  con eventi gratuiti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3883412" y="4563914"/>
            <a:ext cx="4534677" cy="1707502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67000">
                <a:schemeClr val="accent5">
                  <a:lumMod val="75000"/>
                </a:schemeClr>
              </a:gs>
              <a:gs pos="85000">
                <a:srgbClr val="0070C0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422440" y="4615233"/>
            <a:ext cx="3191069" cy="1530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COMMISSIONE </a:t>
            </a:r>
            <a:b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GESTIONALE </a:t>
            </a:r>
            <a:b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b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MANAGERIALE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32" y="4689878"/>
            <a:ext cx="1708719" cy="1455575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2018	FORMAZIONE</a:t>
            </a:r>
          </a:p>
        </p:txBody>
      </p:sp>
    </p:spTree>
    <p:extLst>
      <p:ext uri="{BB962C8B-B14F-4D97-AF65-F5344CB8AC3E}">
        <p14:creationId xmlns:p14="http://schemas.microsoft.com/office/powerpoint/2010/main" val="31619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0221" cy="787942"/>
          </a:xfrm>
        </p:spPr>
        <p:txBody>
          <a:bodyPr rtlCol="0">
            <a:noAutofit/>
          </a:bodyPr>
          <a:lstStyle/>
          <a:p>
            <a:pPr rtl="0"/>
            <a:r>
              <a:rPr lang="it-IT" sz="5400" b="1" i="1" dirty="0">
                <a:solidFill>
                  <a:srgbClr val="398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 2018	CONTRIBUTI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it-IT" smtClean="0"/>
              <a:t>9</a:t>
            </a:fld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 dirty="0"/>
              <a:t>19/01/2019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/>
            <a:r>
              <a:rPr lang="it-IT" b="1" i="1" dirty="0"/>
              <a:t>ORDINE INGEGNERI MODENA            COMMISSIONE INGEGNERIA GESTIONALE E MANAGERIALE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76365" y="3247481"/>
            <a:ext cx="83875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400" b="1" i="1" dirty="0" err="1">
                <a:solidFill>
                  <a:srgbClr val="0070C0"/>
                </a:solidFill>
              </a:rPr>
              <a:t>Econofisica</a:t>
            </a:r>
            <a:r>
              <a:rPr lang="it-IT" sz="2400" b="1" i="1" dirty="0">
                <a:solidFill>
                  <a:srgbClr val="0070C0"/>
                </a:solidFill>
              </a:rPr>
              <a:t>: come usare la fisica per elaborare i dati finanziari con l'obiettivo di migliorare il rendimento degli investimenti </a:t>
            </a:r>
          </a:p>
          <a:p>
            <a:pPr algn="ctr" hangingPunct="0"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400" b="1" i="1" dirty="0">
                <a:solidFill>
                  <a:srgbClr val="0070C0"/>
                </a:solidFill>
              </a:rPr>
              <a:t>ed ottimizzare la gestione del rischio</a:t>
            </a:r>
          </a:p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it-IT" sz="2400" b="1" dirty="0"/>
          </a:p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200" b="1" i="1" dirty="0"/>
              <a:t>ing. Alessandro </a:t>
            </a:r>
            <a:r>
              <a:rPr lang="it-IT" sz="2200" b="1" i="1" dirty="0" err="1"/>
              <a:t>Casalgrandi</a:t>
            </a:r>
            <a:endParaRPr lang="it-IT" sz="2200" b="1" i="1" dirty="0"/>
          </a:p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200" dirty="0"/>
              <a:t>29 Settembre 2018</a:t>
            </a:r>
          </a:p>
          <a:p>
            <a:pPr algn="ctr" hangingPunct="0"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it-IT" sz="2200" dirty="0"/>
              <a:t>Evento Gratuito</a:t>
            </a:r>
          </a:p>
          <a:p>
            <a:pPr algn="ctr" hangingPunct="0">
              <a:spcAft>
                <a:spcPts val="0"/>
              </a:spcAft>
              <a:tabLst>
                <a:tab pos="82296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it-IT" sz="2200" dirty="0"/>
          </a:p>
        </p:txBody>
      </p:sp>
      <p:pic>
        <p:nvPicPr>
          <p:cNvPr id="11" name="Immagine 10" descr="Modena Smart Life 20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74" y="1265440"/>
            <a:ext cx="569595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5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Ecologia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6064199_TF03098889.potx" id="{85AEE41D-AD0E-4996-948C-F625222E442A}" vid="{008164F9-063A-44DA-B77B-1F869A0BDF47}"/>
    </a:ext>
  </a:extLst>
</a:theme>
</file>

<file path=ppt/theme/theme2.xml><?xml version="1.0" encoding="utf-8"?>
<a:theme xmlns:a="http://schemas.openxmlformats.org/drawingml/2006/main" name="Tema di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fotografica didattica in tema ecologia e natura</Template>
  <TotalTime>646</TotalTime>
  <Words>991</Words>
  <Application>Microsoft Office PowerPoint</Application>
  <PresentationFormat>Widescreen</PresentationFormat>
  <Paragraphs>282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Ecologia 16x9</vt:lpstr>
      <vt:lpstr>COMMISSIONE  GESTIONALE  E  MANAGERIALE </vt:lpstr>
      <vt:lpstr>LA NOSTRA COMMISSIONE OGGI</vt:lpstr>
      <vt:lpstr>ATTIVITA’  2018 FORMAZIONE</vt:lpstr>
      <vt:lpstr>ATTIVITA’  2018 FORMAZIONE</vt:lpstr>
      <vt:lpstr>ATTIVITA’  2018 FORMAZIONE</vt:lpstr>
      <vt:lpstr>ATTIVITA’  2018 FORMAZIONE</vt:lpstr>
      <vt:lpstr>ATTIVITA’  2018 FORMAZIONE</vt:lpstr>
      <vt:lpstr>ATTIVITA’  2018 FORMAZIONE</vt:lpstr>
      <vt:lpstr>ATTIVITA’  2018 CONTRIBUTI</vt:lpstr>
      <vt:lpstr>ATTIVITA’  2018 CONTRIBUTI</vt:lpstr>
      <vt:lpstr>ATTIVITA’  2019  PROPOSTE</vt:lpstr>
      <vt:lpstr>ATTIVITA’  2019  PROPOSTE</vt:lpstr>
      <vt:lpstr>ATTIVITA’  2019  PROPOSTE</vt:lpstr>
      <vt:lpstr>ATTIVITA’  2019  PROPOSTE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Asus</dc:creator>
  <cp:lastModifiedBy>Asus</cp:lastModifiedBy>
  <cp:revision>109</cp:revision>
  <dcterms:created xsi:type="dcterms:W3CDTF">2019-01-18T11:46:15Z</dcterms:created>
  <dcterms:modified xsi:type="dcterms:W3CDTF">2019-01-22T15:24:42Z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