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51"/>
  </p:notesMasterIdLst>
  <p:handoutMasterIdLst>
    <p:handoutMasterId r:id="rId52"/>
  </p:handoutMasterIdLst>
  <p:sldIdLst>
    <p:sldId id="256" r:id="rId2"/>
    <p:sldId id="390" r:id="rId3"/>
    <p:sldId id="328" r:id="rId4"/>
    <p:sldId id="436" r:id="rId5"/>
    <p:sldId id="404" r:id="rId6"/>
    <p:sldId id="353" r:id="rId7"/>
    <p:sldId id="413" r:id="rId8"/>
    <p:sldId id="414" r:id="rId9"/>
    <p:sldId id="377" r:id="rId10"/>
    <p:sldId id="376" r:id="rId11"/>
    <p:sldId id="384" r:id="rId12"/>
    <p:sldId id="386" r:id="rId13"/>
    <p:sldId id="385" r:id="rId14"/>
    <p:sldId id="378" r:id="rId15"/>
    <p:sldId id="411" r:id="rId16"/>
    <p:sldId id="435" r:id="rId17"/>
    <p:sldId id="379" r:id="rId18"/>
    <p:sldId id="398" r:id="rId19"/>
    <p:sldId id="408" r:id="rId20"/>
    <p:sldId id="401" r:id="rId21"/>
    <p:sldId id="400" r:id="rId22"/>
    <p:sldId id="403" r:id="rId23"/>
    <p:sldId id="402" r:id="rId24"/>
    <p:sldId id="381" r:id="rId25"/>
    <p:sldId id="383" r:id="rId26"/>
    <p:sldId id="382" r:id="rId27"/>
    <p:sldId id="412" r:id="rId28"/>
    <p:sldId id="409" r:id="rId29"/>
    <p:sldId id="410" r:id="rId30"/>
    <p:sldId id="387" r:id="rId31"/>
    <p:sldId id="415" r:id="rId32"/>
    <p:sldId id="416" r:id="rId33"/>
    <p:sldId id="418" r:id="rId34"/>
    <p:sldId id="419" r:id="rId35"/>
    <p:sldId id="420" r:id="rId36"/>
    <p:sldId id="392" r:id="rId37"/>
    <p:sldId id="393" r:id="rId38"/>
    <p:sldId id="423" r:id="rId39"/>
    <p:sldId id="425" r:id="rId40"/>
    <p:sldId id="422" r:id="rId41"/>
    <p:sldId id="397" r:id="rId42"/>
    <p:sldId id="394" r:id="rId43"/>
    <p:sldId id="396" r:id="rId44"/>
    <p:sldId id="426" r:id="rId45"/>
    <p:sldId id="424" r:id="rId46"/>
    <p:sldId id="431" r:id="rId47"/>
    <p:sldId id="429" r:id="rId48"/>
    <p:sldId id="427" r:id="rId49"/>
    <p:sldId id="292"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51"/>
    <a:srgbClr val="0000FF"/>
    <a:srgbClr val="FF9900"/>
    <a:srgbClr val="D39D60"/>
    <a:srgbClr val="800000"/>
    <a:srgbClr val="E7D2AD"/>
    <a:srgbClr val="0065BD"/>
    <a:srgbClr val="A68462"/>
    <a:srgbClr val="4F2D7F"/>
    <a:srgbClr val="009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84053" autoAdjust="0"/>
  </p:normalViewPr>
  <p:slideViewPr>
    <p:cSldViewPr>
      <p:cViewPr varScale="1">
        <p:scale>
          <a:sx n="97" d="100"/>
          <a:sy n="97" d="100"/>
        </p:scale>
        <p:origin x="21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7F52779-F73C-4190-BA9A-A22322AD86F0}" type="datetimeFigureOut">
              <a:rPr lang="en-US"/>
              <a:pPr>
                <a:defRPr/>
              </a:pPr>
              <a:t>6/30/2015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90FE867-EC09-4274-8E19-FFFD5A0E0A94}" type="slidenum">
              <a:rPr lang="en-US"/>
              <a:pPr>
                <a:defRPr/>
              </a:pPr>
              <a:t>‹N›</a:t>
            </a:fld>
            <a:endParaRPr lang="en-US"/>
          </a:p>
        </p:txBody>
      </p:sp>
    </p:spTree>
    <p:extLst>
      <p:ext uri="{BB962C8B-B14F-4D97-AF65-F5344CB8AC3E}">
        <p14:creationId xmlns:p14="http://schemas.microsoft.com/office/powerpoint/2010/main" val="35957550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FB5D91D9-284B-4917-BBC7-A4F1533DA69D}" type="datetimeFigureOut">
              <a:rPr lang="en-US"/>
              <a:pPr>
                <a:defRPr/>
              </a:pPr>
              <a:t>6/30/2015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242964EE-7147-4530-A494-381A7D3E75F8}" type="slidenum">
              <a:rPr lang="en-US"/>
              <a:pPr>
                <a:defRPr/>
              </a:pPr>
              <a:t>‹N›</a:t>
            </a:fld>
            <a:endParaRPr lang="en-US"/>
          </a:p>
        </p:txBody>
      </p:sp>
    </p:spTree>
    <p:extLst>
      <p:ext uri="{BB962C8B-B14F-4D97-AF65-F5344CB8AC3E}">
        <p14:creationId xmlns:p14="http://schemas.microsoft.com/office/powerpoint/2010/main" val="29069593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242964EE-7147-4530-A494-381A7D3E75F8}" type="slidenum">
              <a:rPr lang="en-US" smtClean="0"/>
              <a:pPr>
                <a:defRPr/>
              </a:pPr>
              <a:t>3</a:t>
            </a:fld>
            <a:endParaRPr lang="en-US"/>
          </a:p>
        </p:txBody>
      </p:sp>
    </p:spTree>
    <p:extLst>
      <p:ext uri="{BB962C8B-B14F-4D97-AF65-F5344CB8AC3E}">
        <p14:creationId xmlns:p14="http://schemas.microsoft.com/office/powerpoint/2010/main" val="4038800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242964EE-7147-4530-A494-381A7D3E75F8}" type="slidenum">
              <a:rPr lang="en-US" smtClean="0"/>
              <a:pPr>
                <a:defRPr/>
              </a:pPr>
              <a:t>46</a:t>
            </a:fld>
            <a:endParaRPr lang="en-US"/>
          </a:p>
        </p:txBody>
      </p:sp>
    </p:spTree>
    <p:extLst>
      <p:ext uri="{BB962C8B-B14F-4D97-AF65-F5344CB8AC3E}">
        <p14:creationId xmlns:p14="http://schemas.microsoft.com/office/powerpoint/2010/main" val="687415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242964EE-7147-4530-A494-381A7D3E75F8}" type="slidenum">
              <a:rPr lang="en-US" smtClean="0"/>
              <a:pPr>
                <a:defRPr/>
              </a:pPr>
              <a:t>49</a:t>
            </a:fld>
            <a:endParaRPr lang="en-US"/>
          </a:p>
        </p:txBody>
      </p:sp>
    </p:spTree>
    <p:extLst>
      <p:ext uri="{BB962C8B-B14F-4D97-AF65-F5344CB8AC3E}">
        <p14:creationId xmlns:p14="http://schemas.microsoft.com/office/powerpoint/2010/main" val="171537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82688" y="698500"/>
            <a:ext cx="4645025"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82" name="Shape 182"/>
          <p:cNvSpPr txBox="1">
            <a:spLocks noGrp="1"/>
          </p:cNvSpPr>
          <p:nvPr>
            <p:ph type="body" idx="1"/>
          </p:nvPr>
        </p:nvSpPr>
        <p:spPr>
          <a:xfrm>
            <a:off x="700727" y="4415322"/>
            <a:ext cx="5608948" cy="9098297"/>
          </a:xfrm>
          <a:prstGeom prst="rect">
            <a:avLst/>
          </a:prstGeom>
          <a:noFill/>
          <a:ln>
            <a:noFill/>
          </a:ln>
        </p:spPr>
        <p:txBody>
          <a:bodyPr lIns="94906" tIns="47453" rIns="94906" bIns="47453" anchor="t" anchorCtr="0">
            <a:spAutoFit/>
          </a:bodyPr>
          <a:lstStyle/>
          <a:p>
            <a:pPr>
              <a:buSzPct val="25000"/>
            </a:pPr>
            <a:r>
              <a:rPr lang="en-US" sz="1800"/>
              <a:t>PMI was founded in 1969 by five working project managers who understood that project management is </a:t>
            </a:r>
            <a:r>
              <a:rPr lang="en-US" sz="1800" b="1"/>
              <a:t>a discipline with principles, practices and lessons of its own</a:t>
            </a:r>
            <a:r>
              <a:rPr lang="en-US" sz="1800"/>
              <a:t> -– not a subset of “management in general” that any manager can pick up along the way. They understood the value of sharing experience and discussing recurring project challenges.</a:t>
            </a:r>
          </a:p>
          <a:p>
            <a:pPr>
              <a:buSzPct val="25000"/>
            </a:pPr>
            <a:r>
              <a:rPr lang="en-US" sz="1800"/>
              <a:t>	Their foresight is proven by PMI’s growth to nearly 500,000 members and credential holders around the world. Business, government and other organizations increasingly recognize that project management is vital to successful outcomes. Higher career earnings for credential holders are testimony to the value of PMI’s efforts. </a:t>
            </a:r>
          </a:p>
          <a:p>
            <a:pPr>
              <a:buSzPct val="25000"/>
            </a:pPr>
            <a:r>
              <a:rPr lang="en-US" sz="1800"/>
              <a:t>	The professional and practice standards developed and updated by PMI volunteers around the world represent a growing body of knowledge that can be applied to projects in many industries and nations.</a:t>
            </a:r>
          </a:p>
          <a:p>
            <a:pPr>
              <a:buSzPct val="25000"/>
            </a:pPr>
            <a:r>
              <a:rPr lang="en-US" sz="1800"/>
              <a:t>	PMI’s credentials are reliable indicators that those earning them are accomplished project team members and leaders, who sharpen their skills with continuing education. </a:t>
            </a:r>
          </a:p>
          <a:p>
            <a:pPr>
              <a:buSzPct val="25000"/>
            </a:pPr>
            <a:r>
              <a:rPr lang="en-US" sz="1800"/>
              <a:t>	As project management programs develop in more and more schools of business, engineering, computer science, and other fields, PMI works with universities to ensure high standards of professional education. It also registers more than 1100 education providers, including corporate training &amp; development organizations and PMI components, that meet rigorous standards for instruction in project management.    </a:t>
            </a:r>
          </a:p>
          <a:p>
            <a:endParaRPr sz="1800"/>
          </a:p>
        </p:txBody>
      </p:sp>
      <p:sp>
        <p:nvSpPr>
          <p:cNvPr id="183" name="Shape 183"/>
          <p:cNvSpPr txBox="1"/>
          <p:nvPr/>
        </p:nvSpPr>
        <p:spPr>
          <a:xfrm>
            <a:off x="3972352" y="8999067"/>
            <a:ext cx="3036481" cy="295888"/>
          </a:xfrm>
          <a:prstGeom prst="rect">
            <a:avLst/>
          </a:prstGeom>
          <a:noFill/>
          <a:ln>
            <a:noFill/>
          </a:ln>
        </p:spPr>
        <p:txBody>
          <a:bodyPr lIns="94906" tIns="47453" rIns="94906" bIns="47453" anchor="b" anchorCtr="0">
            <a:spAutoFit/>
          </a:bodyPr>
          <a:lstStyle/>
          <a:p>
            <a:pPr algn="r">
              <a:buClr>
                <a:srgbClr val="000000"/>
              </a:buClr>
              <a:buSzPct val="25000"/>
            </a:pPr>
            <a:r>
              <a:rPr lang="en-US" sz="1300">
                <a:latin typeface="Calibri"/>
                <a:ea typeface="Calibri"/>
                <a:cs typeface="Calibri"/>
                <a:sym typeface="Calibri"/>
              </a:rPr>
              <a:t>*</a:t>
            </a:r>
          </a:p>
        </p:txBody>
      </p:sp>
    </p:spTree>
    <p:extLst>
      <p:ext uri="{BB962C8B-B14F-4D97-AF65-F5344CB8AC3E}">
        <p14:creationId xmlns:p14="http://schemas.microsoft.com/office/powerpoint/2010/main" val="310781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242964EE-7147-4530-A494-381A7D3E75F8}" type="slidenum">
              <a:rPr lang="en-US" smtClean="0"/>
              <a:pPr>
                <a:defRPr/>
              </a:pPr>
              <a:t>23</a:t>
            </a:fld>
            <a:endParaRPr lang="en-US"/>
          </a:p>
        </p:txBody>
      </p:sp>
    </p:spTree>
    <p:extLst>
      <p:ext uri="{BB962C8B-B14F-4D97-AF65-F5344CB8AC3E}">
        <p14:creationId xmlns:p14="http://schemas.microsoft.com/office/powerpoint/2010/main" val="18980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242964EE-7147-4530-A494-381A7D3E75F8}" type="slidenum">
              <a:rPr lang="en-US" smtClean="0"/>
              <a:pPr>
                <a:defRPr/>
              </a:pPr>
              <a:t>24</a:t>
            </a:fld>
            <a:endParaRPr lang="en-US"/>
          </a:p>
        </p:txBody>
      </p:sp>
    </p:spTree>
    <p:extLst>
      <p:ext uri="{BB962C8B-B14F-4D97-AF65-F5344CB8AC3E}">
        <p14:creationId xmlns:p14="http://schemas.microsoft.com/office/powerpoint/2010/main" val="163879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 piano di comunicazione (un processo be definito) è importante quando le situazioni sono</a:t>
            </a:r>
            <a:r>
              <a:rPr lang="it-IT" baseline="0" dirty="0" smtClean="0"/>
              <a:t> difficoltose e complesse. L’uso del radar (e quindi dello strumento) era sperimentale quanto le procedure di comunicazione.</a:t>
            </a:r>
          </a:p>
          <a:p>
            <a:r>
              <a:rPr lang="it-IT" baseline="0" dirty="0" smtClean="0"/>
              <a:t>Il messaggio non è reputato credibile. Non passa il filtro necessario a lanciare l’allarme. La procedura non è adeguata.</a:t>
            </a:r>
            <a:endParaRPr lang="it-IT" dirty="0"/>
          </a:p>
        </p:txBody>
      </p:sp>
      <p:sp>
        <p:nvSpPr>
          <p:cNvPr id="4" name="Segnaposto numero diapositiva 3"/>
          <p:cNvSpPr>
            <a:spLocks noGrp="1"/>
          </p:cNvSpPr>
          <p:nvPr>
            <p:ph type="sldNum" sz="quarter" idx="10"/>
          </p:nvPr>
        </p:nvSpPr>
        <p:spPr/>
        <p:txBody>
          <a:bodyPr/>
          <a:lstStyle/>
          <a:p>
            <a:pPr>
              <a:defRPr/>
            </a:pPr>
            <a:fld id="{242964EE-7147-4530-A494-381A7D3E75F8}" type="slidenum">
              <a:rPr lang="en-US" smtClean="0"/>
              <a:pPr>
                <a:defRPr/>
              </a:pPr>
              <a:t>32</a:t>
            </a:fld>
            <a:endParaRPr lang="en-US"/>
          </a:p>
        </p:txBody>
      </p:sp>
    </p:spTree>
    <p:extLst>
      <p:ext uri="{BB962C8B-B14F-4D97-AF65-F5344CB8AC3E}">
        <p14:creationId xmlns:p14="http://schemas.microsoft.com/office/powerpoint/2010/main" val="236552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 piano di comunicazione (un processo be definito) è importante quando le situazioni sono</a:t>
            </a:r>
            <a:r>
              <a:rPr lang="it-IT" baseline="0" dirty="0" smtClean="0"/>
              <a:t> difficoltose e complesse. L’uso del radar (e quindi dello strumento) era sperimentale quanto le procedure di comunicazione.</a:t>
            </a:r>
          </a:p>
          <a:p>
            <a:r>
              <a:rPr lang="it-IT" baseline="0" dirty="0" smtClean="0"/>
              <a:t>Il messaggio non è reputato credibile. Non passa il filtro necessario a lanciare l’allarme. La procedura non è adeguata.</a:t>
            </a:r>
            <a:endParaRPr lang="it-IT" dirty="0"/>
          </a:p>
        </p:txBody>
      </p:sp>
      <p:sp>
        <p:nvSpPr>
          <p:cNvPr id="4" name="Segnaposto numero diapositiva 3"/>
          <p:cNvSpPr>
            <a:spLocks noGrp="1"/>
          </p:cNvSpPr>
          <p:nvPr>
            <p:ph type="sldNum" sz="quarter" idx="10"/>
          </p:nvPr>
        </p:nvSpPr>
        <p:spPr/>
        <p:txBody>
          <a:bodyPr/>
          <a:lstStyle/>
          <a:p>
            <a:pPr>
              <a:defRPr/>
            </a:pPr>
            <a:fld id="{242964EE-7147-4530-A494-381A7D3E75F8}" type="slidenum">
              <a:rPr lang="en-US" smtClean="0"/>
              <a:pPr>
                <a:defRPr/>
              </a:pPr>
              <a:t>33</a:t>
            </a:fld>
            <a:endParaRPr lang="en-US"/>
          </a:p>
        </p:txBody>
      </p:sp>
    </p:spTree>
    <p:extLst>
      <p:ext uri="{BB962C8B-B14F-4D97-AF65-F5344CB8AC3E}">
        <p14:creationId xmlns:p14="http://schemas.microsoft.com/office/powerpoint/2010/main" val="236552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 piano di comunicazione (un processo be definito) è importante quando le situazioni sono</a:t>
            </a:r>
            <a:r>
              <a:rPr lang="it-IT" baseline="0" dirty="0" smtClean="0"/>
              <a:t> difficoltose e complesse. L’uso del radar (e quindi dello strumento) era sperimentale quanto le procedure di comunicazione.</a:t>
            </a:r>
          </a:p>
          <a:p>
            <a:r>
              <a:rPr lang="it-IT" baseline="0" dirty="0" smtClean="0"/>
              <a:t>Il messaggio non è reputato credibile. Non passa il filtro necessario a lanciare l’allarme. La procedura non è adeguata.</a:t>
            </a:r>
            <a:endParaRPr lang="it-IT" dirty="0"/>
          </a:p>
        </p:txBody>
      </p:sp>
      <p:sp>
        <p:nvSpPr>
          <p:cNvPr id="4" name="Segnaposto numero diapositiva 3"/>
          <p:cNvSpPr>
            <a:spLocks noGrp="1"/>
          </p:cNvSpPr>
          <p:nvPr>
            <p:ph type="sldNum" sz="quarter" idx="10"/>
          </p:nvPr>
        </p:nvSpPr>
        <p:spPr/>
        <p:txBody>
          <a:bodyPr/>
          <a:lstStyle/>
          <a:p>
            <a:pPr>
              <a:defRPr/>
            </a:pPr>
            <a:fld id="{242964EE-7147-4530-A494-381A7D3E75F8}" type="slidenum">
              <a:rPr lang="en-US" smtClean="0"/>
              <a:pPr>
                <a:defRPr/>
              </a:pPr>
              <a:t>34</a:t>
            </a:fld>
            <a:endParaRPr lang="en-US"/>
          </a:p>
        </p:txBody>
      </p:sp>
    </p:spTree>
    <p:extLst>
      <p:ext uri="{BB962C8B-B14F-4D97-AF65-F5344CB8AC3E}">
        <p14:creationId xmlns:p14="http://schemas.microsoft.com/office/powerpoint/2010/main" val="236552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 piano di comunicazione (un processo be definito) è importante quando le situazioni sono</a:t>
            </a:r>
            <a:r>
              <a:rPr lang="it-IT" baseline="0" dirty="0" smtClean="0"/>
              <a:t> difficoltose e complesse. L’uso del radar (e quindi dello strumento) era sperimentale quanto le procedure di comunicazione.</a:t>
            </a:r>
          </a:p>
          <a:p>
            <a:r>
              <a:rPr lang="it-IT" baseline="0" dirty="0" smtClean="0"/>
              <a:t>Il messaggio non è reputato credibile. Non passa il filtro necessario a lanciare l’allarme. La procedura non è adeguata.</a:t>
            </a:r>
            <a:endParaRPr lang="it-IT" dirty="0"/>
          </a:p>
        </p:txBody>
      </p:sp>
      <p:sp>
        <p:nvSpPr>
          <p:cNvPr id="4" name="Segnaposto numero diapositiva 3"/>
          <p:cNvSpPr>
            <a:spLocks noGrp="1"/>
          </p:cNvSpPr>
          <p:nvPr>
            <p:ph type="sldNum" sz="quarter" idx="10"/>
          </p:nvPr>
        </p:nvSpPr>
        <p:spPr/>
        <p:txBody>
          <a:bodyPr/>
          <a:lstStyle/>
          <a:p>
            <a:pPr>
              <a:defRPr/>
            </a:pPr>
            <a:fld id="{242964EE-7147-4530-A494-381A7D3E75F8}" type="slidenum">
              <a:rPr lang="en-US" smtClean="0"/>
              <a:pPr>
                <a:defRPr/>
              </a:pPr>
              <a:t>36</a:t>
            </a:fld>
            <a:endParaRPr lang="en-US"/>
          </a:p>
        </p:txBody>
      </p:sp>
    </p:spTree>
    <p:extLst>
      <p:ext uri="{BB962C8B-B14F-4D97-AF65-F5344CB8AC3E}">
        <p14:creationId xmlns:p14="http://schemas.microsoft.com/office/powerpoint/2010/main" val="236552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Il messaggio non è reputato credibile. Non passa il filtro necessario a lanciare l’allarme. La procedura non è adeguata.</a:t>
            </a:r>
            <a:endParaRPr lang="it-IT" dirty="0"/>
          </a:p>
        </p:txBody>
      </p:sp>
      <p:sp>
        <p:nvSpPr>
          <p:cNvPr id="4" name="Segnaposto numero diapositiva 3"/>
          <p:cNvSpPr>
            <a:spLocks noGrp="1"/>
          </p:cNvSpPr>
          <p:nvPr>
            <p:ph type="sldNum" sz="quarter" idx="10"/>
          </p:nvPr>
        </p:nvSpPr>
        <p:spPr/>
        <p:txBody>
          <a:bodyPr/>
          <a:lstStyle/>
          <a:p>
            <a:pPr>
              <a:defRPr/>
            </a:pPr>
            <a:fld id="{242964EE-7147-4530-A494-381A7D3E75F8}" type="slidenum">
              <a:rPr lang="en-US" smtClean="0"/>
              <a:pPr>
                <a:defRPr/>
              </a:pPr>
              <a:t>40</a:t>
            </a:fld>
            <a:endParaRPr lang="en-US"/>
          </a:p>
        </p:txBody>
      </p:sp>
    </p:spTree>
    <p:extLst>
      <p:ext uri="{BB962C8B-B14F-4D97-AF65-F5344CB8AC3E}">
        <p14:creationId xmlns:p14="http://schemas.microsoft.com/office/powerpoint/2010/main" val="236552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5" name="Text Box 5"/>
          <p:cNvSpPr txBox="1">
            <a:spLocks noChangeArrowheads="1"/>
          </p:cNvSpPr>
          <p:nvPr userDrawn="1"/>
        </p:nvSpPr>
        <p:spPr bwMode="auto">
          <a:xfrm>
            <a:off x="1828800" y="6583363"/>
            <a:ext cx="2808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it-IT" sz="1200">
                <a:solidFill>
                  <a:schemeClr val="bg1"/>
                </a:solidFill>
              </a:rPr>
              <a:t>PMI-NIC</a:t>
            </a:r>
            <a:r>
              <a:rPr lang="it-IT" sz="1200" baseline="30000">
                <a:solidFill>
                  <a:schemeClr val="bg1"/>
                </a:solidFill>
              </a:rPr>
              <a:t>©</a:t>
            </a:r>
            <a:r>
              <a:rPr lang="it-IT" sz="1200">
                <a:solidFill>
                  <a:schemeClr val="bg1"/>
                </a:solidFill>
              </a:rPr>
              <a:t> - Tutti i diritti riservati</a:t>
            </a:r>
          </a:p>
        </p:txBody>
      </p:sp>
      <p:sp>
        <p:nvSpPr>
          <p:cNvPr id="10243" name="Rectangle 2"/>
          <p:cNvSpPr>
            <a:spLocks noGrp="1" noChangeArrowheads="1"/>
          </p:cNvSpPr>
          <p:nvPr>
            <p:ph type="ctrTitle"/>
          </p:nvPr>
        </p:nvSpPr>
        <p:spPr>
          <a:xfrm>
            <a:off x="685800" y="2133600"/>
            <a:ext cx="7772400" cy="1470025"/>
          </a:xfrm>
        </p:spPr>
        <p:txBody>
          <a:bodyPr/>
          <a:lstStyle>
            <a:lvl1pPr>
              <a:defRPr sz="3200" smtClean="0">
                <a:latin typeface="Arial" charset="0"/>
              </a:defRPr>
            </a:lvl1pPr>
          </a:lstStyle>
          <a:p>
            <a:pPr lvl="0"/>
            <a:r>
              <a:rPr lang="it-IT" noProof="0" smtClean="0"/>
              <a:t>Fare clic per modificare lo stile del titolo</a:t>
            </a:r>
          </a:p>
        </p:txBody>
      </p:sp>
      <p:sp>
        <p:nvSpPr>
          <p:cNvPr id="10244"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atin typeface="Arial" charset="0"/>
              </a:defRPr>
            </a:lvl1pPr>
          </a:lstStyle>
          <a:p>
            <a:pPr lvl="0"/>
            <a:r>
              <a:rPr lang="it-IT" noProof="0" smtClean="0"/>
              <a:t>Fare clic per modificare lo stile del sottotitolo dello schema</a:t>
            </a:r>
          </a:p>
        </p:txBody>
      </p:sp>
      <p:sp>
        <p:nvSpPr>
          <p:cNvPr id="6" name="Rectangle 6"/>
          <p:cNvSpPr>
            <a:spLocks noGrp="1" noChangeArrowheads="1"/>
          </p:cNvSpPr>
          <p:nvPr>
            <p:ph type="dt" sz="half" idx="10"/>
          </p:nvPr>
        </p:nvSpPr>
        <p:spPr/>
        <p:txBody>
          <a:bodyPr/>
          <a:lstStyle>
            <a:lvl1pPr>
              <a:defRPr smtClean="0"/>
            </a:lvl1pPr>
          </a:lstStyle>
          <a:p>
            <a:pPr>
              <a:defRPr/>
            </a:pPr>
            <a:fld id="{48CABD8D-DB05-4537-B813-0C0BAFB1B62A}" type="datetime1">
              <a:rPr lang="it-IT"/>
              <a:pPr>
                <a:defRPr/>
              </a:pPr>
              <a:t>30/06/2015</a:t>
            </a:fld>
            <a:endParaRPr lang="it-IT"/>
          </a:p>
        </p:txBody>
      </p:sp>
      <p:sp>
        <p:nvSpPr>
          <p:cNvPr id="7" name="Rectangle 7"/>
          <p:cNvSpPr>
            <a:spLocks noGrp="1" noChangeArrowheads="1"/>
          </p:cNvSpPr>
          <p:nvPr>
            <p:ph type="sldNum" sz="quarter" idx="11"/>
          </p:nvPr>
        </p:nvSpPr>
        <p:spPr/>
        <p:txBody>
          <a:bodyPr/>
          <a:lstStyle>
            <a:lvl1pPr>
              <a:defRPr smtClean="0"/>
            </a:lvl1pPr>
          </a:lstStyle>
          <a:p>
            <a:pPr>
              <a:defRPr/>
            </a:pPr>
            <a:fld id="{4BC91AAA-3E73-401E-BD94-27D9D5C9A389}" type="slidenum">
              <a:rPr lang="it-IT"/>
              <a:pPr>
                <a:defRPr/>
              </a:pPr>
              <a:t>‹N›</a:t>
            </a:fld>
            <a:endParaRPr lang="it-IT"/>
          </a:p>
        </p:txBody>
      </p:sp>
    </p:spTree>
    <p:extLst>
      <p:ext uri="{BB962C8B-B14F-4D97-AF65-F5344CB8AC3E}">
        <p14:creationId xmlns:p14="http://schemas.microsoft.com/office/powerpoint/2010/main" val="4073462672"/>
      </p:ext>
    </p:extLst>
  </p:cSld>
  <p:clrMapOvr>
    <a:masterClrMapping/>
  </p:clrMapOvr>
  <p:transition/>
  <p:timing>
    <p:tnLst>
      <p:par>
        <p:cTn id="1" dur="indefinite" restart="never" nodeType="tmRoot"/>
      </p:par>
    </p:tnLst>
  </p:timing>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pic>
        <p:nvPicPr>
          <p:cNvPr id="4" name="Picture 4" descr="logopmi_nic"/>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200" y="152400"/>
            <a:ext cx="27352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userDrawn="1"/>
        </p:nvSpPr>
        <p:spPr bwMode="auto">
          <a:xfrm>
            <a:off x="1828800" y="6583363"/>
            <a:ext cx="2808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it-IT" sz="1200">
                <a:solidFill>
                  <a:schemeClr val="bg1"/>
                </a:solidFill>
              </a:rPr>
              <a:t>PMI-NIC</a:t>
            </a:r>
            <a:r>
              <a:rPr lang="it-IT" sz="1200" baseline="30000">
                <a:solidFill>
                  <a:schemeClr val="bg1"/>
                </a:solidFill>
              </a:rPr>
              <a:t>©</a:t>
            </a:r>
            <a:r>
              <a:rPr lang="it-IT" sz="1200">
                <a:solidFill>
                  <a:schemeClr val="bg1"/>
                </a:solidFill>
              </a:rPr>
              <a:t> - Tutti i diritti riservati</a:t>
            </a:r>
          </a:p>
        </p:txBody>
      </p:sp>
      <p:sp>
        <p:nvSpPr>
          <p:cNvPr id="113667" name="Rectangle 2"/>
          <p:cNvSpPr>
            <a:spLocks noGrp="1" noChangeArrowheads="1"/>
          </p:cNvSpPr>
          <p:nvPr>
            <p:ph type="ctrTitle"/>
          </p:nvPr>
        </p:nvSpPr>
        <p:spPr>
          <a:xfrm>
            <a:off x="685800" y="2133600"/>
            <a:ext cx="7772400" cy="1470025"/>
          </a:xfrm>
        </p:spPr>
        <p:txBody>
          <a:bodyPr/>
          <a:lstStyle>
            <a:lvl1pPr algn="ctr">
              <a:defRPr sz="3200" smtClean="0"/>
            </a:lvl1pPr>
          </a:lstStyle>
          <a:p>
            <a:r>
              <a:rPr lang="it-IT" smtClean="0"/>
              <a:t>Fare clic per modificare lo stile del titolo</a:t>
            </a:r>
          </a:p>
        </p:txBody>
      </p:sp>
      <p:sp>
        <p:nvSpPr>
          <p:cNvPr id="113668"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it-IT" smtClean="0"/>
              <a:t>Fare clic per modificare lo stile del sottotitolo dello schema</a:t>
            </a:r>
          </a:p>
        </p:txBody>
      </p:sp>
      <p:sp>
        <p:nvSpPr>
          <p:cNvPr id="6" name="Rectangle 7"/>
          <p:cNvSpPr>
            <a:spLocks noGrp="1" noChangeArrowheads="1"/>
          </p:cNvSpPr>
          <p:nvPr>
            <p:ph type="dt" sz="half" idx="10"/>
          </p:nvPr>
        </p:nvSpPr>
        <p:spPr/>
        <p:txBody>
          <a:bodyPr/>
          <a:lstStyle>
            <a:lvl1pPr>
              <a:defRPr smtClean="0"/>
            </a:lvl1pPr>
          </a:lstStyle>
          <a:p>
            <a:pPr>
              <a:defRPr/>
            </a:pPr>
            <a:fld id="{6D1A8ECC-CA63-4F7F-B11C-C56EB033A0AF}" type="datetime1">
              <a:rPr lang="it-IT"/>
              <a:pPr>
                <a:defRPr/>
              </a:pPr>
              <a:t>30/06/2015</a:t>
            </a:fld>
            <a:endParaRPr lang="it-IT"/>
          </a:p>
        </p:txBody>
      </p:sp>
      <p:sp>
        <p:nvSpPr>
          <p:cNvPr id="7" name="Rectangle 8"/>
          <p:cNvSpPr>
            <a:spLocks noGrp="1" noChangeArrowheads="1"/>
          </p:cNvSpPr>
          <p:nvPr>
            <p:ph type="sldNum" sz="quarter" idx="11"/>
          </p:nvPr>
        </p:nvSpPr>
        <p:spPr/>
        <p:txBody>
          <a:bodyPr/>
          <a:lstStyle>
            <a:lvl1pPr>
              <a:defRPr smtClean="0"/>
            </a:lvl1pPr>
          </a:lstStyle>
          <a:p>
            <a:pPr>
              <a:defRPr/>
            </a:pPr>
            <a:fld id="{79185089-B88E-43C7-BE3E-62074814CE07}" type="slidenum">
              <a:rPr lang="it-IT"/>
              <a:pPr>
                <a:defRPr/>
              </a:pPr>
              <a:t>‹N›</a:t>
            </a:fld>
            <a:endParaRPr lang="it-IT"/>
          </a:p>
        </p:txBody>
      </p:sp>
    </p:spTree>
    <p:extLst>
      <p:ext uri="{BB962C8B-B14F-4D97-AF65-F5344CB8AC3E}">
        <p14:creationId xmlns:p14="http://schemas.microsoft.com/office/powerpoint/2010/main" val="3419133098"/>
      </p:ext>
    </p:extLst>
  </p:cSld>
  <p:clrMapOvr>
    <a:masterClrMapping/>
  </p:clrMapOvr>
  <p:transition/>
  <p:timing>
    <p:tnLst>
      <p:par>
        <p:cTn id="1" dur="indefinite" restart="never" nodeType="tmRoot"/>
      </p:par>
    </p:tnLst>
  </p:timing>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pic>
        <p:nvPicPr>
          <p:cNvPr id="4" name="Picture 4" descr="logopmi_nic"/>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200" y="152400"/>
            <a:ext cx="27352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userDrawn="1"/>
        </p:nvSpPr>
        <p:spPr bwMode="auto">
          <a:xfrm>
            <a:off x="1828800" y="6583363"/>
            <a:ext cx="2808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it-IT" sz="1200">
                <a:solidFill>
                  <a:schemeClr val="bg1"/>
                </a:solidFill>
              </a:rPr>
              <a:t>PMI-NIC</a:t>
            </a:r>
            <a:r>
              <a:rPr lang="it-IT" sz="1200" baseline="30000">
                <a:solidFill>
                  <a:schemeClr val="bg1"/>
                </a:solidFill>
              </a:rPr>
              <a:t>©</a:t>
            </a:r>
            <a:r>
              <a:rPr lang="it-IT" sz="1200">
                <a:solidFill>
                  <a:schemeClr val="bg1"/>
                </a:solidFill>
              </a:rPr>
              <a:t> - Tutti i diritti riservati</a:t>
            </a:r>
          </a:p>
        </p:txBody>
      </p:sp>
      <p:sp>
        <p:nvSpPr>
          <p:cNvPr id="113667" name="Rectangle 2"/>
          <p:cNvSpPr>
            <a:spLocks noGrp="1" noChangeArrowheads="1"/>
          </p:cNvSpPr>
          <p:nvPr>
            <p:ph type="ctrTitle"/>
          </p:nvPr>
        </p:nvSpPr>
        <p:spPr>
          <a:xfrm>
            <a:off x="685800" y="2133600"/>
            <a:ext cx="7772400" cy="1470025"/>
          </a:xfrm>
        </p:spPr>
        <p:txBody>
          <a:bodyPr anchor="ctr"/>
          <a:lstStyle>
            <a:lvl1pPr algn="ctr">
              <a:defRPr sz="3200" smtClean="0"/>
            </a:lvl1pPr>
          </a:lstStyle>
          <a:p>
            <a:r>
              <a:rPr lang="it-IT" smtClean="0"/>
              <a:t>Fare clic per modificare lo stile del titolo</a:t>
            </a:r>
          </a:p>
        </p:txBody>
      </p:sp>
      <p:sp>
        <p:nvSpPr>
          <p:cNvPr id="6" name="Rectangle 7"/>
          <p:cNvSpPr>
            <a:spLocks noGrp="1" noChangeArrowheads="1"/>
          </p:cNvSpPr>
          <p:nvPr>
            <p:ph type="dt" sz="half" idx="10"/>
          </p:nvPr>
        </p:nvSpPr>
        <p:spPr/>
        <p:txBody>
          <a:bodyPr/>
          <a:lstStyle>
            <a:lvl1pPr>
              <a:defRPr smtClean="0"/>
            </a:lvl1pPr>
          </a:lstStyle>
          <a:p>
            <a:pPr>
              <a:defRPr/>
            </a:pPr>
            <a:fld id="{6D1A8ECC-CA63-4F7F-B11C-C56EB033A0AF}" type="datetime1">
              <a:rPr lang="it-IT"/>
              <a:pPr>
                <a:defRPr/>
              </a:pPr>
              <a:t>30/06/2015</a:t>
            </a:fld>
            <a:endParaRPr lang="it-IT"/>
          </a:p>
        </p:txBody>
      </p:sp>
      <p:sp>
        <p:nvSpPr>
          <p:cNvPr id="7" name="Rectangle 8"/>
          <p:cNvSpPr>
            <a:spLocks noGrp="1" noChangeArrowheads="1"/>
          </p:cNvSpPr>
          <p:nvPr>
            <p:ph type="sldNum" sz="quarter" idx="11"/>
          </p:nvPr>
        </p:nvSpPr>
        <p:spPr/>
        <p:txBody>
          <a:bodyPr/>
          <a:lstStyle>
            <a:lvl1pPr>
              <a:defRPr smtClean="0"/>
            </a:lvl1pPr>
          </a:lstStyle>
          <a:p>
            <a:pPr>
              <a:defRPr/>
            </a:pPr>
            <a:fld id="{79185089-B88E-43C7-BE3E-62074814CE07}" type="slidenum">
              <a:rPr lang="it-IT"/>
              <a:pPr>
                <a:defRPr/>
              </a:pPr>
              <a:t>‹N›</a:t>
            </a:fld>
            <a:endParaRPr lang="it-IT"/>
          </a:p>
        </p:txBody>
      </p:sp>
    </p:spTree>
    <p:extLst>
      <p:ext uri="{BB962C8B-B14F-4D97-AF65-F5344CB8AC3E}">
        <p14:creationId xmlns:p14="http://schemas.microsoft.com/office/powerpoint/2010/main" val="2912440279"/>
      </p:ext>
    </p:extLst>
  </p:cSld>
  <p:clrMapOvr>
    <a:masterClrMapping/>
  </p:clrMapOvr>
  <p:transition/>
  <p:timing>
    <p:tnLst>
      <p:par>
        <p:cTn id="1" dur="indefinite" restart="never" nodeType="tmRoot"/>
      </p:par>
    </p:tnLst>
  </p:timing>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2"/>
          <p:cNvSpPr>
            <a:spLocks noGrp="1" noChangeArrowheads="1"/>
          </p:cNvSpPr>
          <p:nvPr>
            <p:ph type="dt" sz="half" idx="10"/>
          </p:nvPr>
        </p:nvSpPr>
        <p:spPr>
          <a:ln/>
        </p:spPr>
        <p:txBody>
          <a:bodyPr/>
          <a:lstStyle>
            <a:lvl1pPr>
              <a:defRPr/>
            </a:lvl1pPr>
          </a:lstStyle>
          <a:p>
            <a:pPr>
              <a:defRPr/>
            </a:pPr>
            <a:fld id="{F6F5133E-9658-49C0-A3A8-E30D1F9A6133}" type="datetime1">
              <a:rPr lang="it-IT"/>
              <a:pPr>
                <a:defRPr/>
              </a:pPr>
              <a:t>30/06/2015</a:t>
            </a:fld>
            <a:endParaRPr lang="it-IT"/>
          </a:p>
        </p:txBody>
      </p:sp>
      <p:sp>
        <p:nvSpPr>
          <p:cNvPr id="5" name="Rectangle 34"/>
          <p:cNvSpPr>
            <a:spLocks noGrp="1" noChangeArrowheads="1"/>
          </p:cNvSpPr>
          <p:nvPr>
            <p:ph type="sldNum" sz="quarter" idx="11"/>
          </p:nvPr>
        </p:nvSpPr>
        <p:spPr>
          <a:ln/>
        </p:spPr>
        <p:txBody>
          <a:bodyPr/>
          <a:lstStyle>
            <a:lvl1pPr>
              <a:defRPr/>
            </a:lvl1pPr>
          </a:lstStyle>
          <a:p>
            <a:pPr>
              <a:defRPr/>
            </a:pPr>
            <a:fld id="{49221EB8-3139-4C48-83A2-7C3A1D869811}" type="slidenum">
              <a:rPr lang="it-IT"/>
              <a:pPr>
                <a:defRPr/>
              </a:pPr>
              <a:t>‹N›</a:t>
            </a:fld>
            <a:endParaRPr lang="it-IT"/>
          </a:p>
        </p:txBody>
      </p:sp>
    </p:spTree>
    <p:extLst>
      <p:ext uri="{BB962C8B-B14F-4D97-AF65-F5344CB8AC3E}">
        <p14:creationId xmlns:p14="http://schemas.microsoft.com/office/powerpoint/2010/main" val="40783476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685800" y="1524000"/>
            <a:ext cx="5486400" cy="4267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2"/>
          <p:cNvSpPr>
            <a:spLocks noGrp="1" noChangeArrowheads="1"/>
          </p:cNvSpPr>
          <p:nvPr>
            <p:ph type="dt" sz="half" idx="10"/>
          </p:nvPr>
        </p:nvSpPr>
        <p:spPr>
          <a:ln/>
        </p:spPr>
        <p:txBody>
          <a:bodyPr/>
          <a:lstStyle>
            <a:lvl1pPr>
              <a:defRPr/>
            </a:lvl1pPr>
          </a:lstStyle>
          <a:p>
            <a:pPr>
              <a:defRPr/>
            </a:pPr>
            <a:fld id="{F6F5133E-9658-49C0-A3A8-E30D1F9A6133}" type="datetime1">
              <a:rPr lang="it-IT"/>
              <a:pPr>
                <a:defRPr/>
              </a:pPr>
              <a:t>30/06/2015</a:t>
            </a:fld>
            <a:endParaRPr lang="it-IT"/>
          </a:p>
        </p:txBody>
      </p:sp>
      <p:sp>
        <p:nvSpPr>
          <p:cNvPr id="5" name="Rectangle 34"/>
          <p:cNvSpPr>
            <a:spLocks noGrp="1" noChangeArrowheads="1"/>
          </p:cNvSpPr>
          <p:nvPr>
            <p:ph type="sldNum" sz="quarter" idx="11"/>
          </p:nvPr>
        </p:nvSpPr>
        <p:spPr>
          <a:ln/>
        </p:spPr>
        <p:txBody>
          <a:bodyPr/>
          <a:lstStyle>
            <a:lvl1pPr>
              <a:defRPr/>
            </a:lvl1pPr>
          </a:lstStyle>
          <a:p>
            <a:pPr>
              <a:defRPr/>
            </a:pPr>
            <a:fld id="{49221EB8-3139-4C48-83A2-7C3A1D869811}" type="slidenum">
              <a:rPr lang="it-IT"/>
              <a:pPr>
                <a:defRPr/>
              </a:pPr>
              <a:t>‹N›</a:t>
            </a:fld>
            <a:endParaRPr lang="it-IT"/>
          </a:p>
        </p:txBody>
      </p:sp>
      <p:sp>
        <p:nvSpPr>
          <p:cNvPr id="6" name="Segnaposto contenuto 2"/>
          <p:cNvSpPr>
            <a:spLocks noGrp="1"/>
          </p:cNvSpPr>
          <p:nvPr>
            <p:ph idx="12"/>
          </p:nvPr>
        </p:nvSpPr>
        <p:spPr>
          <a:xfrm>
            <a:off x="6324600" y="1524000"/>
            <a:ext cx="2133600" cy="4267200"/>
          </a:xfrm>
          <a:solidFill>
            <a:schemeClr val="accent6">
              <a:lumMod val="75000"/>
            </a:schemeClr>
          </a:solidFill>
          <a:ln>
            <a:solidFill>
              <a:schemeClr val="tx1"/>
            </a:solidFill>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4964426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240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9" name="Rectangle 7"/>
          <p:cNvSpPr>
            <a:spLocks noGrp="1" noChangeArrowheads="1"/>
          </p:cNvSpPr>
          <p:nvPr>
            <p:ph type="dt" sz="half" idx="2"/>
          </p:nvPr>
        </p:nvSpPr>
        <p:spPr bwMode="auto">
          <a:xfrm>
            <a:off x="4572000" y="6583363"/>
            <a:ext cx="213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eaLnBrk="0" hangingPunct="0">
              <a:defRPr sz="1200" smtClean="0">
                <a:solidFill>
                  <a:schemeClr val="bg1"/>
                </a:solidFill>
              </a:defRPr>
            </a:lvl1pPr>
          </a:lstStyle>
          <a:p>
            <a:pPr>
              <a:defRPr/>
            </a:pPr>
            <a:fld id="{C0D1FDA8-E395-474D-A62C-88EAF915A3D1}" type="datetime1">
              <a:rPr lang="it-IT"/>
              <a:pPr>
                <a:defRPr/>
              </a:pPr>
              <a:t>30/06/2015</a:t>
            </a:fld>
            <a:endParaRPr lang="it-IT"/>
          </a:p>
        </p:txBody>
      </p:sp>
      <p:sp>
        <p:nvSpPr>
          <p:cNvPr id="8200" name="Rectangle 8"/>
          <p:cNvSpPr>
            <a:spLocks noGrp="1" noChangeArrowheads="1"/>
          </p:cNvSpPr>
          <p:nvPr>
            <p:ph type="sldNum" sz="quarter" idx="4"/>
          </p:nvPr>
        </p:nvSpPr>
        <p:spPr bwMode="auto">
          <a:xfrm>
            <a:off x="7162800" y="65833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eaLnBrk="0" hangingPunct="0">
              <a:defRPr sz="1200" smtClean="0">
                <a:solidFill>
                  <a:schemeClr val="bg1"/>
                </a:solidFill>
              </a:defRPr>
            </a:lvl1pPr>
          </a:lstStyle>
          <a:p>
            <a:pPr>
              <a:defRPr/>
            </a:pPr>
            <a:fld id="{BAF7FFF1-0027-462D-A530-1A4248120E6B}" type="slidenum">
              <a:rPr lang="it-IT"/>
              <a:pPr>
                <a:defRPr/>
              </a:pPr>
              <a:t>‹N›</a:t>
            </a:fld>
            <a:endParaRPr lang="it-IT"/>
          </a:p>
        </p:txBody>
      </p:sp>
      <p:pic>
        <p:nvPicPr>
          <p:cNvPr id="6" name="Picture 4" descr="logopmi_nic"/>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6200" y="152400"/>
            <a:ext cx="27352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80" r:id="rId3"/>
    <p:sldLayoutId id="2147483779" r:id="rId4"/>
    <p:sldLayoutId id="2147483781" r:id="rId5"/>
  </p:sldLayoutIdLst>
  <p:transition/>
  <p:hf hdr="0" ftr="0"/>
  <p:txStyles>
    <p:titleStyle>
      <a:lvl1pPr algn="ctr" rtl="0" eaLnBrk="0" fontAlgn="base" hangingPunct="0">
        <a:spcBef>
          <a:spcPct val="0"/>
        </a:spcBef>
        <a:spcAft>
          <a:spcPct val="0"/>
        </a:spcAft>
        <a:defRPr sz="2800" b="1">
          <a:solidFill>
            <a:srgbClr val="007AC2"/>
          </a:solidFill>
          <a:latin typeface="Arial" charset="0"/>
          <a:ea typeface="+mj-ea"/>
          <a:cs typeface="+mj-cs"/>
        </a:defRPr>
      </a:lvl1pPr>
      <a:lvl2pPr algn="ctr" rtl="0" eaLnBrk="0" fontAlgn="base" hangingPunct="0">
        <a:spcBef>
          <a:spcPct val="0"/>
        </a:spcBef>
        <a:spcAft>
          <a:spcPct val="0"/>
        </a:spcAft>
        <a:defRPr sz="2800" b="1">
          <a:solidFill>
            <a:srgbClr val="007AC2"/>
          </a:solidFill>
          <a:latin typeface="Arial" charset="0"/>
        </a:defRPr>
      </a:lvl2pPr>
      <a:lvl3pPr algn="ctr" rtl="0" eaLnBrk="0" fontAlgn="base" hangingPunct="0">
        <a:spcBef>
          <a:spcPct val="0"/>
        </a:spcBef>
        <a:spcAft>
          <a:spcPct val="0"/>
        </a:spcAft>
        <a:defRPr sz="2800" b="1">
          <a:solidFill>
            <a:srgbClr val="007AC2"/>
          </a:solidFill>
          <a:latin typeface="Arial" charset="0"/>
        </a:defRPr>
      </a:lvl3pPr>
      <a:lvl4pPr algn="ctr" rtl="0" eaLnBrk="0" fontAlgn="base" hangingPunct="0">
        <a:spcBef>
          <a:spcPct val="0"/>
        </a:spcBef>
        <a:spcAft>
          <a:spcPct val="0"/>
        </a:spcAft>
        <a:defRPr sz="2800" b="1">
          <a:solidFill>
            <a:srgbClr val="007AC2"/>
          </a:solidFill>
          <a:latin typeface="Arial" charset="0"/>
        </a:defRPr>
      </a:lvl4pPr>
      <a:lvl5pPr algn="ctr" rtl="0" eaLnBrk="0" fontAlgn="base" hangingPunct="0">
        <a:spcBef>
          <a:spcPct val="0"/>
        </a:spcBef>
        <a:spcAft>
          <a:spcPct val="0"/>
        </a:spcAft>
        <a:defRPr sz="2800" b="1">
          <a:solidFill>
            <a:srgbClr val="007AC2"/>
          </a:solidFill>
          <a:latin typeface="Arial" charset="0"/>
        </a:defRPr>
      </a:lvl5pPr>
      <a:lvl6pPr marL="457200" algn="l" rtl="0" fontAlgn="base">
        <a:spcBef>
          <a:spcPct val="0"/>
        </a:spcBef>
        <a:spcAft>
          <a:spcPct val="0"/>
        </a:spcAft>
        <a:defRPr sz="2800" b="1">
          <a:solidFill>
            <a:srgbClr val="007AC2"/>
          </a:solidFill>
          <a:latin typeface="Arial" charset="0"/>
        </a:defRPr>
      </a:lvl6pPr>
      <a:lvl7pPr marL="914400" algn="l" rtl="0" fontAlgn="base">
        <a:spcBef>
          <a:spcPct val="0"/>
        </a:spcBef>
        <a:spcAft>
          <a:spcPct val="0"/>
        </a:spcAft>
        <a:defRPr sz="2800" b="1">
          <a:solidFill>
            <a:srgbClr val="007AC2"/>
          </a:solidFill>
          <a:latin typeface="Arial" charset="0"/>
        </a:defRPr>
      </a:lvl7pPr>
      <a:lvl8pPr marL="1371600" algn="l" rtl="0" fontAlgn="base">
        <a:spcBef>
          <a:spcPct val="0"/>
        </a:spcBef>
        <a:spcAft>
          <a:spcPct val="0"/>
        </a:spcAft>
        <a:defRPr sz="2800" b="1">
          <a:solidFill>
            <a:srgbClr val="007AC2"/>
          </a:solidFill>
          <a:latin typeface="Arial" charset="0"/>
        </a:defRPr>
      </a:lvl8pPr>
      <a:lvl9pPr marL="1828800" algn="l" rtl="0" fontAlgn="base">
        <a:spcBef>
          <a:spcPct val="0"/>
        </a:spcBef>
        <a:spcAft>
          <a:spcPct val="0"/>
        </a:spcAft>
        <a:defRPr sz="2800" b="1">
          <a:solidFill>
            <a:srgbClr val="007AC2"/>
          </a:solidFill>
          <a:latin typeface="Arial" charset="0"/>
        </a:defRPr>
      </a:lvl9pPr>
    </p:titleStyle>
    <p:bodyStyle>
      <a:lvl1pPr marL="342900" indent="-342900" algn="l" rtl="0" eaLnBrk="0" fontAlgn="base" hangingPunct="0">
        <a:lnSpc>
          <a:spcPct val="130000"/>
        </a:lnSpc>
        <a:spcBef>
          <a:spcPct val="20000"/>
        </a:spcBef>
        <a:spcAft>
          <a:spcPct val="0"/>
        </a:spcAft>
        <a:buClr>
          <a:srgbClr val="007AC2"/>
        </a:buClr>
        <a:buChar char="•"/>
        <a:defRPr sz="2000">
          <a:solidFill>
            <a:srgbClr val="455560"/>
          </a:solidFill>
          <a:latin typeface="Arial" charset="0"/>
          <a:ea typeface="+mn-ea"/>
          <a:cs typeface="+mn-cs"/>
        </a:defRPr>
      </a:lvl1pPr>
      <a:lvl2pPr marL="742950" indent="-285750" algn="l" rtl="0" eaLnBrk="0" fontAlgn="base" hangingPunct="0">
        <a:lnSpc>
          <a:spcPct val="110000"/>
        </a:lnSpc>
        <a:spcBef>
          <a:spcPct val="20000"/>
        </a:spcBef>
        <a:spcAft>
          <a:spcPct val="0"/>
        </a:spcAft>
        <a:buChar char="–"/>
        <a:defRPr sz="2000">
          <a:solidFill>
            <a:srgbClr val="455560"/>
          </a:solidFill>
          <a:latin typeface="Arial" charset="0"/>
        </a:defRPr>
      </a:lvl2pPr>
      <a:lvl3pPr marL="1085850" indent="-228600" algn="l" rtl="0" eaLnBrk="0" fontAlgn="base" hangingPunct="0">
        <a:spcBef>
          <a:spcPct val="20000"/>
        </a:spcBef>
        <a:spcAft>
          <a:spcPct val="0"/>
        </a:spcAft>
        <a:buChar char="•"/>
        <a:defRPr sz="2000">
          <a:solidFill>
            <a:srgbClr val="455560"/>
          </a:solidFill>
          <a:latin typeface="Arial" charset="0"/>
        </a:defRPr>
      </a:lvl3pPr>
      <a:lvl4pPr marL="1428750" indent="-228600" algn="l" rtl="0" eaLnBrk="0" fontAlgn="base" hangingPunct="0">
        <a:spcBef>
          <a:spcPct val="20000"/>
        </a:spcBef>
        <a:spcAft>
          <a:spcPct val="0"/>
        </a:spcAft>
        <a:buChar char="–"/>
        <a:defRPr sz="2000">
          <a:solidFill>
            <a:srgbClr val="455560"/>
          </a:solidFill>
          <a:latin typeface="Arial" charset="0"/>
        </a:defRPr>
      </a:lvl4pPr>
      <a:lvl5pPr marL="1771650" indent="-228600" algn="l" rtl="0" eaLnBrk="0" fontAlgn="base" hangingPunct="0">
        <a:spcBef>
          <a:spcPct val="20000"/>
        </a:spcBef>
        <a:spcAft>
          <a:spcPct val="0"/>
        </a:spcAft>
        <a:buChar char="»"/>
        <a:defRPr sz="2000">
          <a:solidFill>
            <a:srgbClr val="455560"/>
          </a:solidFill>
          <a:latin typeface="Arial" charset="0"/>
        </a:defRPr>
      </a:lvl5pPr>
      <a:lvl6pPr marL="2228850" indent="-228600" algn="l" rtl="0" fontAlgn="base">
        <a:spcBef>
          <a:spcPct val="20000"/>
        </a:spcBef>
        <a:spcAft>
          <a:spcPct val="0"/>
        </a:spcAft>
        <a:buChar char="»"/>
        <a:defRPr sz="2000">
          <a:solidFill>
            <a:srgbClr val="455560"/>
          </a:solidFill>
          <a:latin typeface="+mn-lt"/>
        </a:defRPr>
      </a:lvl6pPr>
      <a:lvl7pPr marL="2686050" indent="-228600" algn="l" rtl="0" fontAlgn="base">
        <a:spcBef>
          <a:spcPct val="20000"/>
        </a:spcBef>
        <a:spcAft>
          <a:spcPct val="0"/>
        </a:spcAft>
        <a:buChar char="»"/>
        <a:defRPr sz="2000">
          <a:solidFill>
            <a:srgbClr val="455560"/>
          </a:solidFill>
          <a:latin typeface="+mn-lt"/>
        </a:defRPr>
      </a:lvl7pPr>
      <a:lvl8pPr marL="3143250" indent="-228600" algn="l" rtl="0" fontAlgn="base">
        <a:spcBef>
          <a:spcPct val="20000"/>
        </a:spcBef>
        <a:spcAft>
          <a:spcPct val="0"/>
        </a:spcAft>
        <a:buChar char="»"/>
        <a:defRPr sz="2000">
          <a:solidFill>
            <a:srgbClr val="455560"/>
          </a:solidFill>
          <a:latin typeface="+mn-lt"/>
        </a:defRPr>
      </a:lvl8pPr>
      <a:lvl9pPr marL="3600450" indent="-228600" algn="l" rtl="0" fontAlgn="base">
        <a:spcBef>
          <a:spcPct val="20000"/>
        </a:spcBef>
        <a:spcAft>
          <a:spcPct val="0"/>
        </a:spcAft>
        <a:buChar char="»"/>
        <a:defRPr sz="2000">
          <a:solidFill>
            <a:srgbClr val="455560"/>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nsa.gov/about/cryptologic_heritage/center_crypt_history/pearl_harbor_review/investigations.s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bwMode="auto">
          <a:xfrm>
            <a:off x="0" y="0"/>
            <a:ext cx="2971800"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pic>
        <p:nvPicPr>
          <p:cNvPr id="5" name="Picture 3"/>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571985" y="412961"/>
            <a:ext cx="4414542" cy="1447800"/>
          </a:xfrm>
          <a:prstGeom prst="rect">
            <a:avLst/>
          </a:prstGeom>
          <a:noFill/>
          <a:ln w="9525">
            <a:noFill/>
            <a:round/>
            <a:headEnd/>
            <a:tailEnd/>
          </a:ln>
          <a:effectLst/>
        </p:spPr>
      </p:pic>
      <p:sp>
        <p:nvSpPr>
          <p:cNvPr id="2" name="Sottotitolo 1"/>
          <p:cNvSpPr>
            <a:spLocks noGrp="1"/>
          </p:cNvSpPr>
          <p:nvPr>
            <p:ph type="subTitle" idx="1"/>
          </p:nvPr>
        </p:nvSpPr>
        <p:spPr>
          <a:xfrm>
            <a:off x="571985" y="3733800"/>
            <a:ext cx="7886215" cy="1752600"/>
          </a:xfrm>
        </p:spPr>
        <p:txBody>
          <a:bodyPr/>
          <a:lstStyle/>
          <a:p>
            <a:r>
              <a:rPr lang="it-IT" sz="2800" b="1" dirty="0" smtClean="0"/>
              <a:t>Comunicazioni e Pearl </a:t>
            </a:r>
            <a:r>
              <a:rPr lang="it-IT" sz="2800" b="1" dirty="0"/>
              <a:t>Harbor</a:t>
            </a:r>
          </a:p>
          <a:p>
            <a:r>
              <a:rPr lang="it-IT" sz="2800" b="1" dirty="0" smtClean="0"/>
              <a:t>La Best </a:t>
            </a:r>
            <a:r>
              <a:rPr lang="it-IT" sz="2800" b="1" dirty="0" err="1" smtClean="0"/>
              <a:t>Practice</a:t>
            </a:r>
            <a:r>
              <a:rPr lang="it-IT" sz="2800" b="1" dirty="0" smtClean="0"/>
              <a:t> PMI su </a:t>
            </a:r>
            <a:r>
              <a:rPr lang="it-IT" sz="2800" b="1" dirty="0" smtClean="0"/>
              <a:t>Scenari </a:t>
            </a:r>
            <a:r>
              <a:rPr lang="it-IT" sz="2800" b="1" dirty="0" smtClean="0"/>
              <a:t>di Guerra</a:t>
            </a:r>
          </a:p>
          <a:p>
            <a:r>
              <a:rPr lang="it-IT" sz="1800" b="1" dirty="0" smtClean="0"/>
              <a:t>Luca </a:t>
            </a:r>
            <a:r>
              <a:rPr lang="it-IT" sz="1800" b="1" dirty="0" smtClean="0"/>
              <a:t>Costa</a:t>
            </a:r>
            <a:endParaRPr lang="it-IT" sz="2800" b="1" baseline="30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r>
              <a:rPr lang="it-IT" dirty="0" smtClean="0"/>
              <a:t>Attaccare Pearl Harbor</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10</a:t>
            </a:fld>
            <a:endParaRPr lang="it-IT"/>
          </a:p>
        </p:txBody>
      </p:sp>
    </p:spTree>
    <p:extLst>
      <p:ext uri="{BB962C8B-B14F-4D97-AF65-F5344CB8AC3E}">
        <p14:creationId xmlns:p14="http://schemas.microsoft.com/office/powerpoint/2010/main" val="105943570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Mitsubishi A6M2 Zero</a:t>
            </a:r>
            <a:endParaRPr lang="it-IT" dirty="0"/>
          </a:p>
        </p:txBody>
      </p:sp>
      <p:sp>
        <p:nvSpPr>
          <p:cNvPr id="3" name="Segnaposto contenuto 2"/>
          <p:cNvSpPr>
            <a:spLocks noGrp="1"/>
          </p:cNvSpPr>
          <p:nvPr>
            <p:ph idx="1"/>
          </p:nvPr>
        </p:nvSpPr>
        <p:spPr>
          <a:xfrm>
            <a:off x="685800" y="1066800"/>
            <a:ext cx="7772400" cy="4267200"/>
          </a:xfrm>
        </p:spPr>
        <p:txBody>
          <a:bodyPr/>
          <a:lstStyle/>
          <a:p>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11</a:t>
            </a:fld>
            <a:endParaRPr lang="it-IT"/>
          </a:p>
        </p:txBody>
      </p:sp>
      <p:pic>
        <p:nvPicPr>
          <p:cNvPr id="3074" name="Picture 2" descr="http://upload.wikimedia.org/wikipedia/commons/thumb/f/fd/Zero_Akagi_Dec1941.jpg/220px-Zero_Akagi_Dec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800"/>
            <a:ext cx="4495800" cy="359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379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Aichi</a:t>
            </a:r>
            <a:r>
              <a:rPr lang="it-IT" dirty="0" smtClean="0"/>
              <a:t> D3A (Val)</a:t>
            </a:r>
            <a:endParaRPr lang="it-IT" dirty="0"/>
          </a:p>
        </p:txBody>
      </p:sp>
      <p:sp>
        <p:nvSpPr>
          <p:cNvPr id="3" name="Segnaposto contenuto 2"/>
          <p:cNvSpPr>
            <a:spLocks noGrp="1"/>
          </p:cNvSpPr>
          <p:nvPr>
            <p:ph idx="1"/>
          </p:nvPr>
        </p:nvSpPr>
        <p:spPr/>
        <p:txBody>
          <a:bodyPr/>
          <a:lstStyle/>
          <a:p>
            <a:endParaRPr lang="it-IT"/>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12</a:t>
            </a:fld>
            <a:endParaRPr lang="it-IT"/>
          </a:p>
        </p:txBody>
      </p:sp>
      <p:pic>
        <p:nvPicPr>
          <p:cNvPr id="2050" name="Picture 2" descr="D3A1 Aka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2438400"/>
            <a:ext cx="5808689"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554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Nakajima</a:t>
            </a:r>
            <a:r>
              <a:rPr lang="it-IT" dirty="0" smtClean="0"/>
              <a:t> B5N (Kate)</a:t>
            </a:r>
            <a:endParaRPr lang="it-IT"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13</a:t>
            </a:fld>
            <a:endParaRPr lang="it-IT"/>
          </a:p>
        </p:txBody>
      </p:sp>
      <p:pic>
        <p:nvPicPr>
          <p:cNvPr id="1026" name="Picture 2" descr="Nakajima B5N2 Kate in fl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4600"/>
            <a:ext cx="555171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443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Obiettivi Operativi</a:t>
            </a:r>
            <a:endParaRPr lang="it-IT" dirty="0"/>
          </a:p>
        </p:txBody>
      </p:sp>
      <p:sp>
        <p:nvSpPr>
          <p:cNvPr id="5" name="Segnaposto contenuto 4"/>
          <p:cNvSpPr>
            <a:spLocks noGrp="1"/>
          </p:cNvSpPr>
          <p:nvPr>
            <p:ph idx="1"/>
          </p:nvPr>
        </p:nvSpPr>
        <p:spPr/>
        <p:txBody>
          <a:bodyPr/>
          <a:lstStyle/>
          <a:p>
            <a:r>
              <a:rPr lang="it-IT" dirty="0" smtClean="0"/>
              <a:t>Portaerei</a:t>
            </a:r>
            <a:endParaRPr lang="it-IT" dirty="0"/>
          </a:p>
          <a:p>
            <a:r>
              <a:rPr lang="it-IT" dirty="0" smtClean="0"/>
              <a:t>Navi da Battaglia</a:t>
            </a:r>
          </a:p>
          <a:p>
            <a:r>
              <a:rPr lang="it-IT" dirty="0" smtClean="0"/>
              <a:t>Sommergibili</a:t>
            </a:r>
            <a:endParaRPr lang="it-IT" dirty="0"/>
          </a:p>
          <a:p>
            <a:r>
              <a:rPr lang="it-IT" dirty="0" smtClean="0"/>
              <a:t>Campi d’Aviazione</a:t>
            </a:r>
          </a:p>
          <a:p>
            <a:r>
              <a:rPr lang="it-IT" dirty="0" smtClean="0"/>
              <a:t>Depositi Carburante</a:t>
            </a:r>
          </a:p>
          <a:p>
            <a:r>
              <a:rPr lang="it-IT" dirty="0" smtClean="0"/>
              <a:t>Bacini di Carenaggio</a:t>
            </a:r>
          </a:p>
          <a:p>
            <a:pPr lvl="1"/>
            <a:endParaRPr lang="it-IT" dirty="0" smtClean="0"/>
          </a:p>
          <a:p>
            <a:endParaRPr lang="it-IT" dirty="0"/>
          </a:p>
        </p:txBody>
      </p:sp>
      <p:sp>
        <p:nvSpPr>
          <p:cNvPr id="3" name="Segnaposto data 2"/>
          <p:cNvSpPr>
            <a:spLocks noGrp="1"/>
          </p:cNvSpPr>
          <p:nvPr>
            <p:ph type="dt" sz="half" idx="10"/>
          </p:nvPr>
        </p:nvSpPr>
        <p:spPr/>
        <p:txBody>
          <a:bodyPr/>
          <a:lstStyle/>
          <a:p>
            <a:pPr>
              <a:defRPr/>
            </a:pPr>
            <a:fld id="{6D1A8ECC-CA63-4F7F-B11C-C56EB033A0AF}" type="datetime1">
              <a:rPr lang="it-IT" smtClean="0"/>
              <a:pPr>
                <a:defRPr/>
              </a:pPr>
              <a:t>30/06/2015</a:t>
            </a:fld>
            <a:endParaRPr lang="it-IT"/>
          </a:p>
        </p:txBody>
      </p:sp>
    </p:spTree>
    <p:extLst>
      <p:ext uri="{BB962C8B-B14F-4D97-AF65-F5344CB8AC3E}">
        <p14:creationId xmlns:p14="http://schemas.microsoft.com/office/powerpoint/2010/main" val="737837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Piano Giapponese: Rischi</a:t>
            </a:r>
            <a:endParaRPr lang="it-IT" dirty="0"/>
          </a:p>
        </p:txBody>
      </p:sp>
      <p:sp>
        <p:nvSpPr>
          <p:cNvPr id="3" name="Segnaposto contenuto 2"/>
          <p:cNvSpPr>
            <a:spLocks noGrp="1"/>
          </p:cNvSpPr>
          <p:nvPr>
            <p:ph idx="1"/>
          </p:nvPr>
        </p:nvSpPr>
        <p:spPr/>
        <p:txBody>
          <a:bodyPr/>
          <a:lstStyle/>
          <a:p>
            <a:r>
              <a:rPr lang="it-IT" dirty="0" smtClean="0"/>
              <a:t>Minacce: </a:t>
            </a:r>
          </a:p>
          <a:p>
            <a:pPr lvl="1"/>
            <a:r>
              <a:rPr lang="it-IT" dirty="0" smtClean="0"/>
              <a:t>Forza Esigua (Ogni aereo porta una sola Bomba o un solo siluro): capacità distruttive limitate.</a:t>
            </a:r>
          </a:p>
          <a:p>
            <a:pPr lvl="1"/>
            <a:r>
              <a:rPr lang="it-IT" dirty="0" smtClean="0"/>
              <a:t>Forza Esigua: i caccia Zero sono molto maneggevoli ma privi di corazza e non particolarmente veloci: capacità di difendere la squadra limitate  </a:t>
            </a:r>
          </a:p>
          <a:p>
            <a:pPr lvl="1"/>
            <a:r>
              <a:rPr lang="it-IT" dirty="0" smtClean="0"/>
              <a:t>Scarsi Strumenti di Comunicazione degli Aerei (fra di loro e con la flotta)</a:t>
            </a:r>
          </a:p>
          <a:p>
            <a:r>
              <a:rPr lang="it-IT" dirty="0" smtClean="0"/>
              <a:t>Opportunità: (Soprattutto alla Domenica)</a:t>
            </a:r>
          </a:p>
          <a:p>
            <a:pPr lvl="1"/>
            <a:r>
              <a:rPr lang="it-IT" dirty="0" smtClean="0"/>
              <a:t>disorganizzazione </a:t>
            </a:r>
          </a:p>
          <a:p>
            <a:pPr lvl="1"/>
            <a:r>
              <a:rPr lang="it-IT" dirty="0" smtClean="0"/>
              <a:t>ranghi ridotti </a:t>
            </a:r>
          </a:p>
          <a:p>
            <a:pPr lvl="1"/>
            <a:r>
              <a:rPr lang="it-IT" dirty="0" smtClean="0"/>
              <a:t>basso livello di allarme </a:t>
            </a:r>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15</a:t>
            </a:fld>
            <a:endParaRPr lang="it-IT"/>
          </a:p>
        </p:txBody>
      </p:sp>
    </p:spTree>
    <p:extLst>
      <p:ext uri="{BB962C8B-B14F-4D97-AF65-F5344CB8AC3E}">
        <p14:creationId xmlns:p14="http://schemas.microsoft.com/office/powerpoint/2010/main" val="3184890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Piano Giapponese: Rischi</a:t>
            </a:r>
            <a:endParaRPr lang="it-IT" dirty="0"/>
          </a:p>
        </p:txBody>
      </p:sp>
      <p:sp>
        <p:nvSpPr>
          <p:cNvPr id="3" name="Segnaposto contenuto 2"/>
          <p:cNvSpPr>
            <a:spLocks noGrp="1"/>
          </p:cNvSpPr>
          <p:nvPr>
            <p:ph idx="1"/>
          </p:nvPr>
        </p:nvSpPr>
        <p:spPr/>
        <p:txBody>
          <a:bodyPr anchor="ctr"/>
          <a:lstStyle/>
          <a:p>
            <a:pPr marL="0" indent="0" algn="ctr">
              <a:buNone/>
            </a:pPr>
            <a:r>
              <a:rPr lang="it-IT" sz="4000" b="1" dirty="0" smtClean="0"/>
              <a:t>Condurre l’Attacco </a:t>
            </a:r>
          </a:p>
          <a:p>
            <a:pPr marL="0" indent="0" algn="ctr">
              <a:buNone/>
            </a:pPr>
            <a:r>
              <a:rPr lang="it-IT" sz="4000" b="1" dirty="0" smtClean="0"/>
              <a:t>con </a:t>
            </a:r>
          </a:p>
          <a:p>
            <a:pPr marL="0" indent="0" algn="ctr">
              <a:buNone/>
            </a:pPr>
            <a:r>
              <a:rPr lang="it-IT" sz="4000" b="1" dirty="0" smtClean="0"/>
              <a:t>Sorpresa Assoluta</a:t>
            </a:r>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16</a:t>
            </a:fld>
            <a:endParaRPr lang="it-IT"/>
          </a:p>
        </p:txBody>
      </p:sp>
    </p:spTree>
    <p:extLst>
      <p:ext uri="{BB962C8B-B14F-4D97-AF65-F5344CB8AC3E}">
        <p14:creationId xmlns:p14="http://schemas.microsoft.com/office/powerpoint/2010/main" val="2107274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Piani USA</a:t>
            </a:r>
            <a:endParaRPr lang="it-IT" dirty="0"/>
          </a:p>
        </p:txBody>
      </p:sp>
      <p:sp>
        <p:nvSpPr>
          <p:cNvPr id="3" name="Segnaposto contenuto 2"/>
          <p:cNvSpPr>
            <a:spLocks noGrp="1"/>
          </p:cNvSpPr>
          <p:nvPr>
            <p:ph idx="1"/>
          </p:nvPr>
        </p:nvSpPr>
        <p:spPr/>
        <p:txBody>
          <a:bodyPr/>
          <a:lstStyle/>
          <a:p>
            <a:r>
              <a:rPr lang="it-IT" dirty="0" smtClean="0"/>
              <a:t>Difensivo nel Pacifico</a:t>
            </a:r>
          </a:p>
          <a:p>
            <a:pPr lvl="1"/>
            <a:r>
              <a:rPr lang="it-IT" dirty="0"/>
              <a:t>Flotta Giapponese considerata in Giappone</a:t>
            </a:r>
            <a:endParaRPr lang="it-IT" dirty="0" smtClean="0"/>
          </a:p>
          <a:p>
            <a:r>
              <a:rPr lang="it-IT" dirty="0" smtClean="0"/>
              <a:t>Supporto Esterno a UK/NL/USSR (Land and </a:t>
            </a:r>
            <a:r>
              <a:rPr lang="it-IT" dirty="0" err="1" smtClean="0"/>
              <a:t>Lease</a:t>
            </a:r>
            <a:r>
              <a:rPr lang="it-IT" dirty="0" smtClean="0"/>
              <a:t>) in Europa</a:t>
            </a:r>
          </a:p>
          <a:p>
            <a:pPr lvl="1"/>
            <a:r>
              <a:rPr lang="it-IT" dirty="0" smtClean="0"/>
              <a:t>Parte della Flotta del Pacifico Spostata sull’Atlantico per Scorte a Convogli</a:t>
            </a:r>
            <a:endParaRPr lang="it-IT" dirty="0"/>
          </a:p>
          <a:p>
            <a:pPr lvl="1"/>
            <a:endParaRPr lang="it-IT" dirty="0" smtClean="0"/>
          </a:p>
          <a:p>
            <a:r>
              <a:rPr lang="it-IT" dirty="0" smtClean="0"/>
              <a:t>Rischi</a:t>
            </a:r>
          </a:p>
          <a:p>
            <a:pPr lvl="1"/>
            <a:r>
              <a:rPr lang="it-IT" dirty="0" smtClean="0"/>
              <a:t>Guerra in Europa</a:t>
            </a:r>
          </a:p>
          <a:p>
            <a:pPr lvl="1"/>
            <a:r>
              <a:rPr lang="it-IT" dirty="0" smtClean="0"/>
              <a:t>Sabotaggi alle Hawaii</a:t>
            </a:r>
          </a:p>
          <a:p>
            <a:pPr lvl="1"/>
            <a:r>
              <a:rPr lang="it-IT" dirty="0" smtClean="0"/>
              <a:t>Azioni Giapponesi in Asia</a:t>
            </a:r>
          </a:p>
          <a:p>
            <a:endParaRPr lang="it-IT" dirty="0" smtClean="0"/>
          </a:p>
          <a:p>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17</a:t>
            </a:fld>
            <a:endParaRPr lang="it-IT"/>
          </a:p>
        </p:txBody>
      </p:sp>
    </p:spTree>
    <p:extLst>
      <p:ext uri="{BB962C8B-B14F-4D97-AF65-F5344CB8AC3E}">
        <p14:creationId xmlns:p14="http://schemas.microsoft.com/office/powerpoint/2010/main" val="3115447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Quadro Storico</a:t>
            </a:r>
            <a:endParaRPr lang="it-IT" dirty="0"/>
          </a:p>
        </p:txBody>
      </p:sp>
      <p:sp>
        <p:nvSpPr>
          <p:cNvPr id="3" name="Segnaposto contenuto 2"/>
          <p:cNvSpPr>
            <a:spLocks noGrp="1"/>
          </p:cNvSpPr>
          <p:nvPr>
            <p:ph idx="1"/>
          </p:nvPr>
        </p:nvSpPr>
        <p:spPr/>
        <p:txBody>
          <a:bodyPr numCol="2"/>
          <a:lstStyle/>
          <a:p>
            <a:r>
              <a:rPr lang="it-IT" dirty="0" smtClean="0"/>
              <a:t>1941</a:t>
            </a:r>
          </a:p>
          <a:p>
            <a:pPr lvl="1"/>
            <a:r>
              <a:rPr lang="it-IT" dirty="0" smtClean="0"/>
              <a:t>26 Novembre: la flotta Giapponese salpa dalle isole </a:t>
            </a:r>
            <a:r>
              <a:rPr lang="it-IT" dirty="0" err="1" smtClean="0"/>
              <a:t>Curili</a:t>
            </a:r>
            <a:r>
              <a:rPr lang="it-IT" dirty="0" smtClean="0"/>
              <a:t>; </a:t>
            </a:r>
            <a:r>
              <a:rPr lang="it-IT" dirty="0" err="1" smtClean="0"/>
              <a:t>Cordell</a:t>
            </a:r>
            <a:r>
              <a:rPr lang="it-IT" dirty="0" smtClean="0"/>
              <a:t> </a:t>
            </a:r>
            <a:r>
              <a:rPr lang="it-IT" dirty="0" err="1" smtClean="0"/>
              <a:t>Hull</a:t>
            </a:r>
            <a:r>
              <a:rPr lang="it-IT" dirty="0" smtClean="0"/>
              <a:t> comunica al Giappone di lasciare i territori occupati in Cina</a:t>
            </a:r>
          </a:p>
          <a:p>
            <a:pPr lvl="1"/>
            <a:r>
              <a:rPr lang="it-IT" dirty="0" smtClean="0"/>
              <a:t>1 Dicembre: Scalate il Monte </a:t>
            </a:r>
            <a:r>
              <a:rPr lang="it-IT" dirty="0" err="1" smtClean="0"/>
              <a:t>Niitaka</a:t>
            </a:r>
            <a:r>
              <a:rPr lang="it-IT" dirty="0" smtClean="0"/>
              <a:t> </a:t>
            </a:r>
          </a:p>
          <a:p>
            <a:pPr lvl="1"/>
            <a:endParaRPr lang="it-IT" dirty="0" smtClean="0"/>
          </a:p>
          <a:p>
            <a:pPr lvl="1"/>
            <a:endParaRPr lang="it-IT" dirty="0"/>
          </a:p>
          <a:p>
            <a:pPr lvl="1"/>
            <a:endParaRPr lang="it-IT" dirty="0" smtClean="0"/>
          </a:p>
          <a:p>
            <a:pPr lvl="1"/>
            <a:r>
              <a:rPr lang="it-IT" dirty="0" smtClean="0"/>
              <a:t>7 Dicembre: interruzione delle relazioni diplomatiche e attacco a Pearl Harbor </a:t>
            </a:r>
          </a:p>
          <a:p>
            <a:pPr lvl="1"/>
            <a:endParaRPr lang="it-IT" dirty="0" smtClean="0"/>
          </a:p>
          <a:p>
            <a:endParaRPr lang="it-IT" dirty="0" smtClean="0"/>
          </a:p>
          <a:p>
            <a:pPr lvl="1"/>
            <a:endParaRPr lang="it-IT" dirty="0" smtClean="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18</a:t>
            </a:fld>
            <a:endParaRPr lang="it-IT"/>
          </a:p>
        </p:txBody>
      </p:sp>
    </p:spTree>
    <p:extLst>
      <p:ext uri="{BB962C8B-B14F-4D97-AF65-F5344CB8AC3E}">
        <p14:creationId xmlns:p14="http://schemas.microsoft.com/office/powerpoint/2010/main" val="228959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Stakeholder</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19</a:t>
            </a:fld>
            <a:endParaRPr lang="it-IT"/>
          </a:p>
        </p:txBody>
      </p:sp>
      <p:pic>
        <p:nvPicPr>
          <p:cNvPr id="1026" name="Picture 2" descr="http://upload.wikimedia.org/wikipedia/commons/thumb/2/23/Franklin_Roosevelt_signing_declaration_of_war_against_Japan.jpg/220px-Franklin_Roosevelt_signing_declaration_of_war_against_Jap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66900"/>
            <a:ext cx="227771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rohito in dress unif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66900"/>
            <a:ext cx="2047875"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167558" y="5201886"/>
            <a:ext cx="1752600" cy="369332"/>
          </a:xfrm>
          <a:prstGeom prst="rect">
            <a:avLst/>
          </a:prstGeom>
          <a:noFill/>
        </p:spPr>
        <p:txBody>
          <a:bodyPr wrap="square" rtlCol="0">
            <a:spAutoFit/>
          </a:bodyPr>
          <a:lstStyle/>
          <a:p>
            <a:pPr algn="ctr"/>
            <a:r>
              <a:rPr lang="it-IT" dirty="0" smtClean="0"/>
              <a:t>F.D. Roosevelt</a:t>
            </a:r>
            <a:endParaRPr lang="it-IT" dirty="0"/>
          </a:p>
        </p:txBody>
      </p:sp>
      <p:sp>
        <p:nvSpPr>
          <p:cNvPr id="8" name="CasellaDiTesto 7"/>
          <p:cNvSpPr txBox="1"/>
          <p:nvPr/>
        </p:nvSpPr>
        <p:spPr>
          <a:xfrm>
            <a:off x="5710237" y="5181600"/>
            <a:ext cx="1752600" cy="369332"/>
          </a:xfrm>
          <a:prstGeom prst="rect">
            <a:avLst/>
          </a:prstGeom>
          <a:noFill/>
        </p:spPr>
        <p:txBody>
          <a:bodyPr wrap="square" rtlCol="0">
            <a:spAutoFit/>
          </a:bodyPr>
          <a:lstStyle/>
          <a:p>
            <a:pPr algn="ctr"/>
            <a:r>
              <a:rPr lang="it-IT" dirty="0" err="1" smtClean="0"/>
              <a:t>Hirohito</a:t>
            </a:r>
            <a:endParaRPr lang="it-IT" dirty="0"/>
          </a:p>
        </p:txBody>
      </p:sp>
    </p:spTree>
    <p:extLst>
      <p:ext uri="{BB962C8B-B14F-4D97-AF65-F5344CB8AC3E}">
        <p14:creationId xmlns:p14="http://schemas.microsoft.com/office/powerpoint/2010/main" val="3035782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2</a:t>
            </a:fld>
            <a:endParaRPr lang="it-IT"/>
          </a:p>
        </p:txBody>
      </p:sp>
      <p:pic>
        <p:nvPicPr>
          <p:cNvPr id="1026" name="Picture 2" descr="http://upload.wikimedia.org/wikipedia/commons/c/c7/Attack_on_Pearl_Harbor_Japanese_planes_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076324"/>
            <a:ext cx="7048500" cy="501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922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Stakeholder</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20</a:t>
            </a:fld>
            <a:endParaRPr lang="it-IT"/>
          </a:p>
        </p:txBody>
      </p:sp>
      <p:pic>
        <p:nvPicPr>
          <p:cNvPr id="2050" name="Picture 2" descr="Hideki Toj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24075"/>
            <a:ext cx="20955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ortrait of Fumimaro Konoe, date unkn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119375"/>
            <a:ext cx="1981200" cy="2681225"/>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2152650" y="4991679"/>
            <a:ext cx="1752600" cy="369332"/>
          </a:xfrm>
          <a:prstGeom prst="rect">
            <a:avLst/>
          </a:prstGeom>
          <a:noFill/>
        </p:spPr>
        <p:txBody>
          <a:bodyPr wrap="square" rtlCol="0">
            <a:spAutoFit/>
          </a:bodyPr>
          <a:lstStyle/>
          <a:p>
            <a:pPr algn="ctr"/>
            <a:r>
              <a:rPr lang="it-IT" dirty="0" smtClean="0"/>
              <a:t>H. </a:t>
            </a:r>
            <a:r>
              <a:rPr lang="it-IT" dirty="0" err="1" smtClean="0"/>
              <a:t>Tojo</a:t>
            </a:r>
            <a:endParaRPr lang="it-IT" dirty="0"/>
          </a:p>
        </p:txBody>
      </p:sp>
      <p:sp>
        <p:nvSpPr>
          <p:cNvPr id="8" name="CasellaDiTesto 7"/>
          <p:cNvSpPr txBox="1"/>
          <p:nvPr/>
        </p:nvSpPr>
        <p:spPr>
          <a:xfrm>
            <a:off x="5372100" y="4991679"/>
            <a:ext cx="1752600" cy="369332"/>
          </a:xfrm>
          <a:prstGeom prst="rect">
            <a:avLst/>
          </a:prstGeom>
          <a:noFill/>
        </p:spPr>
        <p:txBody>
          <a:bodyPr wrap="square" rtlCol="0">
            <a:spAutoFit/>
          </a:bodyPr>
          <a:lstStyle/>
          <a:p>
            <a:pPr algn="ctr"/>
            <a:r>
              <a:rPr lang="it-IT" dirty="0" smtClean="0"/>
              <a:t>F. </a:t>
            </a:r>
            <a:r>
              <a:rPr lang="it-IT" dirty="0" err="1" smtClean="0"/>
              <a:t>Konoye</a:t>
            </a:r>
            <a:endParaRPr lang="it-IT" dirty="0"/>
          </a:p>
        </p:txBody>
      </p:sp>
    </p:spTree>
    <p:extLst>
      <p:ext uri="{BB962C8B-B14F-4D97-AF65-F5344CB8AC3E}">
        <p14:creationId xmlns:p14="http://schemas.microsoft.com/office/powerpoint/2010/main" val="294206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Stakeholder</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21</a:t>
            </a:fld>
            <a:endParaRPr lang="it-IT"/>
          </a:p>
        </p:txBody>
      </p:sp>
      <p:pic>
        <p:nvPicPr>
          <p:cNvPr id="1026" name="Picture 2" descr="Chuichi Nagu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613" y="1876425"/>
            <a:ext cx="2988929"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soroku Yamam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00225"/>
            <a:ext cx="2476500" cy="35814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2152650" y="5498068"/>
            <a:ext cx="1752600" cy="369332"/>
          </a:xfrm>
          <a:prstGeom prst="rect">
            <a:avLst/>
          </a:prstGeom>
          <a:noFill/>
        </p:spPr>
        <p:txBody>
          <a:bodyPr wrap="square" rtlCol="0">
            <a:spAutoFit/>
          </a:bodyPr>
          <a:lstStyle/>
          <a:p>
            <a:pPr algn="ctr"/>
            <a:r>
              <a:rPr lang="it-IT" dirty="0" smtClean="0"/>
              <a:t>I. Yamamoto</a:t>
            </a:r>
            <a:endParaRPr lang="it-IT" dirty="0"/>
          </a:p>
        </p:txBody>
      </p:sp>
      <p:sp>
        <p:nvSpPr>
          <p:cNvPr id="8" name="CasellaDiTesto 7"/>
          <p:cNvSpPr txBox="1"/>
          <p:nvPr/>
        </p:nvSpPr>
        <p:spPr>
          <a:xfrm>
            <a:off x="5372100" y="5498068"/>
            <a:ext cx="1752600" cy="369332"/>
          </a:xfrm>
          <a:prstGeom prst="rect">
            <a:avLst/>
          </a:prstGeom>
          <a:noFill/>
        </p:spPr>
        <p:txBody>
          <a:bodyPr wrap="square" rtlCol="0">
            <a:spAutoFit/>
          </a:bodyPr>
          <a:lstStyle/>
          <a:p>
            <a:pPr algn="ctr"/>
            <a:r>
              <a:rPr lang="it-IT" dirty="0" smtClean="0"/>
              <a:t>C. </a:t>
            </a:r>
            <a:r>
              <a:rPr lang="it-IT" dirty="0" err="1" smtClean="0"/>
              <a:t>Nagumo</a:t>
            </a:r>
            <a:endParaRPr lang="it-IT" dirty="0"/>
          </a:p>
        </p:txBody>
      </p:sp>
    </p:spTree>
    <p:extLst>
      <p:ext uri="{BB962C8B-B14F-4D97-AF65-F5344CB8AC3E}">
        <p14:creationId xmlns:p14="http://schemas.microsoft.com/office/powerpoint/2010/main" val="3064322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Stakeholder</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22</a:t>
            </a:fld>
            <a:endParaRPr lang="it-IT"/>
          </a:p>
        </p:txBody>
      </p:sp>
      <p:pic>
        <p:nvPicPr>
          <p:cNvPr id="3" name="Picture 2" descr="Harold Rainsford St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1876425"/>
            <a:ext cx="2814393" cy="35052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2054895" y="5498068"/>
            <a:ext cx="1752600" cy="369332"/>
          </a:xfrm>
          <a:prstGeom prst="rect">
            <a:avLst/>
          </a:prstGeom>
          <a:noFill/>
        </p:spPr>
        <p:txBody>
          <a:bodyPr wrap="square" rtlCol="0">
            <a:spAutoFit/>
          </a:bodyPr>
          <a:lstStyle/>
          <a:p>
            <a:pPr algn="ctr"/>
            <a:r>
              <a:rPr lang="it-IT" dirty="0" smtClean="0"/>
              <a:t>H.R. </a:t>
            </a:r>
            <a:r>
              <a:rPr lang="it-IT" dirty="0" err="1" smtClean="0"/>
              <a:t>Stark</a:t>
            </a:r>
            <a:endParaRPr lang="it-IT" dirty="0"/>
          </a:p>
        </p:txBody>
      </p:sp>
      <p:sp>
        <p:nvSpPr>
          <p:cNvPr id="8" name="CasellaDiTesto 7"/>
          <p:cNvSpPr txBox="1"/>
          <p:nvPr/>
        </p:nvSpPr>
        <p:spPr>
          <a:xfrm>
            <a:off x="5510051" y="5498068"/>
            <a:ext cx="1752600" cy="369332"/>
          </a:xfrm>
          <a:prstGeom prst="rect">
            <a:avLst/>
          </a:prstGeom>
          <a:noFill/>
        </p:spPr>
        <p:txBody>
          <a:bodyPr wrap="square" rtlCol="0">
            <a:spAutoFit/>
          </a:bodyPr>
          <a:lstStyle/>
          <a:p>
            <a:pPr algn="ctr"/>
            <a:r>
              <a:rPr lang="it-IT" dirty="0" smtClean="0"/>
              <a:t>G.C. Marshall</a:t>
            </a:r>
            <a:endParaRPr lang="it-IT" dirty="0"/>
          </a:p>
        </p:txBody>
      </p:sp>
      <p:pic>
        <p:nvPicPr>
          <p:cNvPr id="1026" name="Picture 2" descr="http://upload.wikimedia.org/wikipedia/commons/thumb/c/cb/George_Marshall_1947.jpg/220px-George_Marshall_19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79053"/>
            <a:ext cx="2743200" cy="350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06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Stakeholder</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23</a:t>
            </a:fld>
            <a:endParaRPr lang="it-IT"/>
          </a:p>
        </p:txBody>
      </p:sp>
      <p:pic>
        <p:nvPicPr>
          <p:cNvPr id="3074" name="Picture 2" descr="Husband Kimm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0"/>
            <a:ext cx="1685925" cy="29622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alter C Sho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95197"/>
            <a:ext cx="2095500" cy="269557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2176462" y="5334000"/>
            <a:ext cx="1752600" cy="369332"/>
          </a:xfrm>
          <a:prstGeom prst="rect">
            <a:avLst/>
          </a:prstGeom>
          <a:noFill/>
        </p:spPr>
        <p:txBody>
          <a:bodyPr wrap="square" rtlCol="0">
            <a:spAutoFit/>
          </a:bodyPr>
          <a:lstStyle/>
          <a:p>
            <a:pPr algn="ctr"/>
            <a:r>
              <a:rPr lang="it-IT" dirty="0" smtClean="0"/>
              <a:t>H.E. </a:t>
            </a:r>
            <a:r>
              <a:rPr lang="it-IT" dirty="0" err="1" smtClean="0"/>
              <a:t>Kimmel</a:t>
            </a:r>
            <a:endParaRPr lang="it-IT" dirty="0"/>
          </a:p>
        </p:txBody>
      </p:sp>
      <p:sp>
        <p:nvSpPr>
          <p:cNvPr id="8" name="CasellaDiTesto 7"/>
          <p:cNvSpPr txBox="1"/>
          <p:nvPr/>
        </p:nvSpPr>
        <p:spPr>
          <a:xfrm>
            <a:off x="5124450" y="5334000"/>
            <a:ext cx="1752600" cy="369332"/>
          </a:xfrm>
          <a:prstGeom prst="rect">
            <a:avLst/>
          </a:prstGeom>
          <a:noFill/>
        </p:spPr>
        <p:txBody>
          <a:bodyPr wrap="square" rtlCol="0">
            <a:spAutoFit/>
          </a:bodyPr>
          <a:lstStyle/>
          <a:p>
            <a:pPr algn="ctr"/>
            <a:r>
              <a:rPr lang="it-IT" dirty="0" smtClean="0"/>
              <a:t>W.C. Short</a:t>
            </a:r>
            <a:endParaRPr lang="it-IT" dirty="0"/>
          </a:p>
        </p:txBody>
      </p:sp>
    </p:spTree>
    <p:extLst>
      <p:ext uri="{BB962C8B-B14F-4D97-AF65-F5344CB8AC3E}">
        <p14:creationId xmlns:p14="http://schemas.microsoft.com/office/powerpoint/2010/main" val="202591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Stakeholder</a:t>
            </a:r>
            <a:endParaRPr lang="it-IT" dirty="0"/>
          </a:p>
        </p:txBody>
      </p:sp>
      <p:sp>
        <p:nvSpPr>
          <p:cNvPr id="3" name="Segnaposto contenuto 2"/>
          <p:cNvSpPr>
            <a:spLocks noGrp="1"/>
          </p:cNvSpPr>
          <p:nvPr>
            <p:ph idx="1"/>
          </p:nvPr>
        </p:nvSpPr>
        <p:spPr/>
        <p:txBody>
          <a:bodyPr numCol="2"/>
          <a:lstStyle/>
          <a:p>
            <a:r>
              <a:rPr lang="it-IT" dirty="0" err="1" smtClean="0"/>
              <a:t>Hirohito</a:t>
            </a:r>
            <a:endParaRPr lang="it-IT" dirty="0" smtClean="0"/>
          </a:p>
          <a:p>
            <a:r>
              <a:rPr lang="it-IT" dirty="0" err="1"/>
              <a:t>Hideki</a:t>
            </a:r>
            <a:r>
              <a:rPr lang="it-IT" dirty="0"/>
              <a:t> </a:t>
            </a:r>
            <a:r>
              <a:rPr lang="it-IT" dirty="0" err="1" smtClean="0"/>
              <a:t>Tojo</a:t>
            </a:r>
            <a:endParaRPr lang="it-IT" dirty="0" smtClean="0"/>
          </a:p>
          <a:p>
            <a:r>
              <a:rPr lang="it-IT" dirty="0" err="1" smtClean="0"/>
              <a:t>Fumimaro</a:t>
            </a:r>
            <a:r>
              <a:rPr lang="it-IT" dirty="0" smtClean="0"/>
              <a:t> </a:t>
            </a:r>
            <a:r>
              <a:rPr lang="it-IT" dirty="0" err="1" smtClean="0"/>
              <a:t>Konoye</a:t>
            </a:r>
            <a:endParaRPr lang="it-IT" dirty="0"/>
          </a:p>
          <a:p>
            <a:r>
              <a:rPr lang="it-IT" dirty="0" err="1"/>
              <a:t>Kichisaburo</a:t>
            </a:r>
            <a:r>
              <a:rPr lang="it-IT" dirty="0"/>
              <a:t> </a:t>
            </a:r>
            <a:r>
              <a:rPr lang="it-IT" dirty="0" err="1"/>
              <a:t>Nomura</a:t>
            </a:r>
            <a:endParaRPr lang="it-IT" dirty="0"/>
          </a:p>
          <a:p>
            <a:r>
              <a:rPr lang="it-IT" dirty="0" err="1" smtClean="0"/>
              <a:t>Isoroku</a:t>
            </a:r>
            <a:r>
              <a:rPr lang="it-IT" dirty="0" smtClean="0"/>
              <a:t> Yamamoto</a:t>
            </a:r>
          </a:p>
          <a:p>
            <a:r>
              <a:rPr lang="it-IT" dirty="0" err="1" smtClean="0"/>
              <a:t>Chiuchi</a:t>
            </a:r>
            <a:r>
              <a:rPr lang="it-IT" dirty="0" smtClean="0"/>
              <a:t> </a:t>
            </a:r>
            <a:r>
              <a:rPr lang="it-IT" dirty="0" err="1" smtClean="0"/>
              <a:t>Nagumo</a:t>
            </a:r>
            <a:endParaRPr lang="it-IT" dirty="0" smtClean="0"/>
          </a:p>
          <a:p>
            <a:r>
              <a:rPr lang="it-IT" dirty="0" err="1" smtClean="0"/>
              <a:t>Takijiro</a:t>
            </a:r>
            <a:r>
              <a:rPr lang="it-IT" dirty="0" smtClean="0"/>
              <a:t> </a:t>
            </a:r>
            <a:r>
              <a:rPr lang="it-IT" dirty="0" err="1" smtClean="0"/>
              <a:t>Onishi</a:t>
            </a:r>
            <a:endParaRPr lang="it-IT" dirty="0" smtClean="0"/>
          </a:p>
          <a:p>
            <a:r>
              <a:rPr lang="it-IT" dirty="0" err="1" smtClean="0"/>
              <a:t>Minoru</a:t>
            </a:r>
            <a:r>
              <a:rPr lang="it-IT" dirty="0" smtClean="0"/>
              <a:t> </a:t>
            </a:r>
            <a:r>
              <a:rPr lang="it-IT" dirty="0" err="1" smtClean="0"/>
              <a:t>Genda</a:t>
            </a:r>
            <a:endParaRPr lang="it-IT" dirty="0" smtClean="0"/>
          </a:p>
          <a:p>
            <a:r>
              <a:rPr lang="it-IT" dirty="0" smtClean="0"/>
              <a:t>Takeo </a:t>
            </a:r>
            <a:r>
              <a:rPr lang="it-IT" dirty="0" err="1" smtClean="0"/>
              <a:t>Fuchida</a:t>
            </a:r>
            <a:endParaRPr lang="it-IT" dirty="0" smtClean="0"/>
          </a:p>
          <a:p>
            <a:r>
              <a:rPr lang="it-IT" dirty="0" smtClean="0"/>
              <a:t>Franklin D. </a:t>
            </a:r>
            <a:r>
              <a:rPr lang="it-IT" dirty="0"/>
              <a:t>Roosevelt</a:t>
            </a:r>
          </a:p>
          <a:p>
            <a:r>
              <a:rPr lang="it-IT" dirty="0" smtClean="0"/>
              <a:t>Henry L. </a:t>
            </a:r>
            <a:r>
              <a:rPr lang="it-IT" dirty="0" err="1" smtClean="0"/>
              <a:t>Stimson</a:t>
            </a:r>
            <a:endParaRPr lang="it-IT" dirty="0" smtClean="0"/>
          </a:p>
          <a:p>
            <a:r>
              <a:rPr lang="it-IT" dirty="0" err="1" smtClean="0"/>
              <a:t>Cordell</a:t>
            </a:r>
            <a:r>
              <a:rPr lang="it-IT" dirty="0" smtClean="0"/>
              <a:t> </a:t>
            </a:r>
            <a:r>
              <a:rPr lang="it-IT" dirty="0" err="1" smtClean="0"/>
              <a:t>Hull</a:t>
            </a:r>
            <a:endParaRPr lang="it-IT" dirty="0" smtClean="0"/>
          </a:p>
          <a:p>
            <a:r>
              <a:rPr lang="it-IT" dirty="0" smtClean="0"/>
              <a:t>George </a:t>
            </a:r>
            <a:r>
              <a:rPr lang="it-IT" dirty="0"/>
              <a:t>C. </a:t>
            </a:r>
            <a:r>
              <a:rPr lang="it-IT" dirty="0" smtClean="0"/>
              <a:t>Marshall</a:t>
            </a:r>
          </a:p>
          <a:p>
            <a:r>
              <a:rPr lang="it-IT" dirty="0" smtClean="0"/>
              <a:t>Harold R. </a:t>
            </a:r>
            <a:r>
              <a:rPr lang="it-IT" dirty="0" err="1" smtClean="0"/>
              <a:t>Stark</a:t>
            </a:r>
            <a:endParaRPr lang="it-IT" dirty="0" smtClean="0"/>
          </a:p>
          <a:p>
            <a:r>
              <a:rPr lang="it-IT" dirty="0" smtClean="0"/>
              <a:t>Richmond K. Turner</a:t>
            </a:r>
          </a:p>
          <a:p>
            <a:r>
              <a:rPr lang="it-IT" dirty="0" smtClean="0"/>
              <a:t>Chester W. </a:t>
            </a:r>
            <a:r>
              <a:rPr lang="it-IT" dirty="0" err="1" smtClean="0"/>
              <a:t>Nimitz</a:t>
            </a:r>
            <a:endParaRPr lang="it-IT" dirty="0"/>
          </a:p>
          <a:p>
            <a:r>
              <a:rPr lang="it-IT" dirty="0" smtClean="0"/>
              <a:t>Walter C. Short</a:t>
            </a:r>
          </a:p>
          <a:p>
            <a:r>
              <a:rPr lang="it-IT" dirty="0" err="1" smtClean="0"/>
              <a:t>Husband</a:t>
            </a:r>
            <a:r>
              <a:rPr lang="it-IT" dirty="0" smtClean="0"/>
              <a:t> E. </a:t>
            </a:r>
            <a:r>
              <a:rPr lang="it-IT" dirty="0" err="1" smtClean="0"/>
              <a:t>Kimmel</a:t>
            </a:r>
            <a:endParaRPr lang="it-IT" dirty="0" smtClean="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24</a:t>
            </a:fld>
            <a:endParaRPr lang="it-IT"/>
          </a:p>
        </p:txBody>
      </p:sp>
    </p:spTree>
    <p:extLst>
      <p:ext uri="{BB962C8B-B14F-4D97-AF65-F5344CB8AC3E}">
        <p14:creationId xmlns:p14="http://schemas.microsoft.com/office/powerpoint/2010/main" val="1036295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Communication</a:t>
            </a:r>
            <a:r>
              <a:rPr lang="it-IT" dirty="0" smtClean="0"/>
              <a:t> </a:t>
            </a:r>
            <a:r>
              <a:rPr lang="it-IT" dirty="0" err="1" smtClean="0"/>
              <a:t>Requirements</a:t>
            </a:r>
            <a:endParaRPr lang="it-IT" dirty="0"/>
          </a:p>
        </p:txBody>
      </p:sp>
      <p:sp>
        <p:nvSpPr>
          <p:cNvPr id="3" name="Segnaposto contenuto 2"/>
          <p:cNvSpPr>
            <a:spLocks noGrp="1"/>
          </p:cNvSpPr>
          <p:nvPr>
            <p:ph idx="1"/>
          </p:nvPr>
        </p:nvSpPr>
        <p:spPr/>
        <p:txBody>
          <a:bodyPr/>
          <a:lstStyle/>
          <a:p>
            <a:r>
              <a:rPr lang="it-IT" dirty="0" smtClean="0"/>
              <a:t>Numero e dislocazione delle unità Navali</a:t>
            </a:r>
          </a:p>
          <a:p>
            <a:r>
              <a:rPr lang="it-IT" dirty="0" smtClean="0"/>
              <a:t>Entità e dislocazione delle difese terrestri (Filippine, </a:t>
            </a:r>
            <a:r>
              <a:rPr lang="it-IT" dirty="0" smtClean="0"/>
              <a:t>Wake, </a:t>
            </a:r>
            <a:r>
              <a:rPr lang="it-IT" dirty="0" smtClean="0"/>
              <a:t>…)</a:t>
            </a:r>
          </a:p>
          <a:p>
            <a:r>
              <a:rPr lang="it-IT" dirty="0" smtClean="0"/>
              <a:t>Stato dei colloqui diplomatici</a:t>
            </a:r>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25</a:t>
            </a:fld>
            <a:endParaRPr lang="it-IT"/>
          </a:p>
        </p:txBody>
      </p:sp>
    </p:spTree>
    <p:extLst>
      <p:ext uri="{BB962C8B-B14F-4D97-AF65-F5344CB8AC3E}">
        <p14:creationId xmlns:p14="http://schemas.microsoft.com/office/powerpoint/2010/main" val="364708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Communication</a:t>
            </a:r>
            <a:r>
              <a:rPr lang="it-IT" dirty="0" smtClean="0"/>
              <a:t> Technology</a:t>
            </a:r>
            <a:endParaRPr lang="it-IT" dirty="0"/>
          </a:p>
        </p:txBody>
      </p:sp>
      <p:sp>
        <p:nvSpPr>
          <p:cNvPr id="3" name="Segnaposto contenuto 2"/>
          <p:cNvSpPr>
            <a:spLocks noGrp="1"/>
          </p:cNvSpPr>
          <p:nvPr>
            <p:ph idx="1"/>
          </p:nvPr>
        </p:nvSpPr>
        <p:spPr/>
        <p:txBody>
          <a:bodyPr numCol="1"/>
          <a:lstStyle/>
          <a:p>
            <a:r>
              <a:rPr lang="it-IT" dirty="0" err="1" smtClean="0"/>
              <a:t>Urgency</a:t>
            </a:r>
            <a:r>
              <a:rPr lang="it-IT" dirty="0" smtClean="0"/>
              <a:t> of the </a:t>
            </a:r>
            <a:r>
              <a:rPr lang="it-IT" dirty="0" err="1" smtClean="0"/>
              <a:t>communication</a:t>
            </a:r>
            <a:r>
              <a:rPr lang="it-IT" dirty="0" smtClean="0"/>
              <a:t> </a:t>
            </a:r>
            <a:r>
              <a:rPr lang="it-IT" dirty="0" err="1" smtClean="0"/>
              <a:t>need</a:t>
            </a:r>
            <a:endParaRPr lang="it-IT" dirty="0" smtClean="0"/>
          </a:p>
          <a:p>
            <a:r>
              <a:rPr lang="it-IT" dirty="0" err="1" smtClean="0"/>
              <a:t>Availability</a:t>
            </a:r>
            <a:r>
              <a:rPr lang="it-IT" dirty="0" smtClean="0"/>
              <a:t> of Technology</a:t>
            </a:r>
          </a:p>
          <a:p>
            <a:r>
              <a:rPr lang="it-IT" dirty="0" err="1"/>
              <a:t>Ease</a:t>
            </a:r>
            <a:r>
              <a:rPr lang="it-IT" dirty="0"/>
              <a:t> of Use</a:t>
            </a:r>
          </a:p>
          <a:p>
            <a:r>
              <a:rPr lang="it-IT" dirty="0" smtClean="0"/>
              <a:t>Project </a:t>
            </a:r>
            <a:r>
              <a:rPr lang="it-IT" dirty="0"/>
              <a:t>Environment</a:t>
            </a:r>
          </a:p>
          <a:p>
            <a:r>
              <a:rPr lang="it-IT" dirty="0" err="1" smtClean="0"/>
              <a:t>Sensitivity</a:t>
            </a:r>
            <a:r>
              <a:rPr lang="it-IT" dirty="0" smtClean="0"/>
              <a:t> </a:t>
            </a:r>
            <a:r>
              <a:rPr lang="it-IT" dirty="0"/>
              <a:t>and </a:t>
            </a:r>
            <a:r>
              <a:rPr lang="it-IT" dirty="0" err="1"/>
              <a:t>Confidentiality</a:t>
            </a:r>
            <a:endParaRPr lang="it-IT" dirty="0"/>
          </a:p>
          <a:p>
            <a:pPr marL="0" indent="0">
              <a:buNone/>
            </a:pPr>
            <a:endParaRPr lang="it-IT" dirty="0" smtClean="0"/>
          </a:p>
          <a:p>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26</a:t>
            </a:fld>
            <a:endParaRPr lang="it-IT"/>
          </a:p>
        </p:txBody>
      </p:sp>
    </p:spTree>
    <p:extLst>
      <p:ext uri="{BB962C8B-B14F-4D97-AF65-F5344CB8AC3E}">
        <p14:creationId xmlns:p14="http://schemas.microsoft.com/office/powerpoint/2010/main" val="281427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Communication</a:t>
            </a:r>
            <a:r>
              <a:rPr lang="it-IT" dirty="0" smtClean="0"/>
              <a:t> Technology</a:t>
            </a:r>
            <a:endParaRPr lang="it-IT" dirty="0"/>
          </a:p>
        </p:txBody>
      </p:sp>
      <p:sp>
        <p:nvSpPr>
          <p:cNvPr id="3" name="Segnaposto contenuto 2"/>
          <p:cNvSpPr>
            <a:spLocks noGrp="1"/>
          </p:cNvSpPr>
          <p:nvPr>
            <p:ph idx="1"/>
          </p:nvPr>
        </p:nvSpPr>
        <p:spPr/>
        <p:txBody>
          <a:bodyPr numCol="1"/>
          <a:lstStyle/>
          <a:p>
            <a:r>
              <a:rPr lang="it-IT" dirty="0" smtClean="0"/>
              <a:t>Radio (</a:t>
            </a:r>
            <a:r>
              <a:rPr lang="it-IT" dirty="0" err="1" smtClean="0"/>
              <a:t>Availability</a:t>
            </a:r>
            <a:r>
              <a:rPr lang="it-IT" dirty="0" smtClean="0"/>
              <a:t>/</a:t>
            </a:r>
            <a:r>
              <a:rPr lang="it-IT" dirty="0" err="1" smtClean="0"/>
              <a:t>Ease</a:t>
            </a:r>
            <a:r>
              <a:rPr lang="it-IT" dirty="0" smtClean="0"/>
              <a:t> of Use)</a:t>
            </a:r>
            <a:endParaRPr lang="it-IT" dirty="0"/>
          </a:p>
          <a:p>
            <a:r>
              <a:rPr lang="it-IT" dirty="0"/>
              <a:t>Codice </a:t>
            </a:r>
            <a:r>
              <a:rPr lang="it-IT" dirty="0" smtClean="0"/>
              <a:t>Morse (</a:t>
            </a:r>
            <a:r>
              <a:rPr lang="it-IT" dirty="0" err="1" smtClean="0"/>
              <a:t>Ease</a:t>
            </a:r>
            <a:r>
              <a:rPr lang="it-IT" dirty="0" smtClean="0"/>
              <a:t> of Use)</a:t>
            </a:r>
            <a:endParaRPr lang="it-IT" dirty="0"/>
          </a:p>
          <a:p>
            <a:r>
              <a:rPr lang="it-IT" dirty="0" err="1" smtClean="0"/>
              <a:t>Encription</a:t>
            </a:r>
            <a:r>
              <a:rPr lang="it-IT" dirty="0" smtClean="0"/>
              <a:t>/</a:t>
            </a:r>
            <a:r>
              <a:rPr lang="it-IT" dirty="0" err="1" smtClean="0"/>
              <a:t>Decription</a:t>
            </a:r>
            <a:r>
              <a:rPr lang="it-IT" dirty="0" smtClean="0"/>
              <a:t> (</a:t>
            </a:r>
            <a:r>
              <a:rPr lang="it-IT" dirty="0" err="1" smtClean="0"/>
              <a:t>Sensitivity</a:t>
            </a:r>
            <a:r>
              <a:rPr lang="it-IT" dirty="0" smtClean="0"/>
              <a:t>)</a:t>
            </a:r>
          </a:p>
          <a:p>
            <a:r>
              <a:rPr lang="it-IT" dirty="0" smtClean="0"/>
              <a:t>Segnali analogici /Razzi di segnalazione (</a:t>
            </a:r>
            <a:r>
              <a:rPr lang="it-IT" dirty="0" err="1" smtClean="0"/>
              <a:t>Urgency</a:t>
            </a:r>
            <a:r>
              <a:rPr lang="it-IT" dirty="0" smtClean="0"/>
              <a:t>/</a:t>
            </a:r>
            <a:r>
              <a:rPr lang="it-IT" dirty="0" err="1" smtClean="0"/>
              <a:t>Availability</a:t>
            </a:r>
            <a:r>
              <a:rPr lang="it-IT" dirty="0" smtClean="0"/>
              <a:t>)</a:t>
            </a:r>
          </a:p>
          <a:p>
            <a:r>
              <a:rPr lang="it-IT" dirty="0" smtClean="0"/>
              <a:t>Silenzio Radio (</a:t>
            </a:r>
            <a:r>
              <a:rPr lang="it-IT" dirty="0" err="1" smtClean="0"/>
              <a:t>Sensitivity</a:t>
            </a:r>
            <a:r>
              <a:rPr lang="it-IT" dirty="0" smtClean="0"/>
              <a:t>)</a:t>
            </a:r>
          </a:p>
          <a:p>
            <a:pPr marL="0" indent="0">
              <a:buNone/>
            </a:pPr>
            <a:endParaRPr lang="it-IT" dirty="0"/>
          </a:p>
          <a:p>
            <a:pPr marL="0" indent="0">
              <a:buNone/>
            </a:pPr>
            <a:endParaRPr lang="it-IT" dirty="0" smtClean="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27</a:t>
            </a:fld>
            <a:endParaRPr lang="it-IT"/>
          </a:p>
        </p:txBody>
      </p:sp>
    </p:spTree>
    <p:extLst>
      <p:ext uri="{BB962C8B-B14F-4D97-AF65-F5344CB8AC3E}">
        <p14:creationId xmlns:p14="http://schemas.microsoft.com/office/powerpoint/2010/main" val="281427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Communication</a:t>
            </a:r>
            <a:r>
              <a:rPr lang="it-IT" dirty="0" smtClean="0"/>
              <a:t> Model</a:t>
            </a:r>
            <a:endParaRPr lang="it-IT" dirty="0"/>
          </a:p>
        </p:txBody>
      </p:sp>
      <p:sp>
        <p:nvSpPr>
          <p:cNvPr id="3" name="Segnaposto contenuto 2"/>
          <p:cNvSpPr>
            <a:spLocks noGrp="1"/>
          </p:cNvSpPr>
          <p:nvPr>
            <p:ph idx="1"/>
          </p:nvPr>
        </p:nvSpPr>
        <p:spPr/>
        <p:txBody>
          <a:bodyPr/>
          <a:lstStyle/>
          <a:p>
            <a:endParaRPr lang="it-IT"/>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28</a:t>
            </a:fld>
            <a:endParaRPr lang="it-IT"/>
          </a:p>
        </p:txBody>
      </p:sp>
      <p:pic>
        <p:nvPicPr>
          <p:cNvPr id="6" name="Immagine 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732" y="1880971"/>
            <a:ext cx="5620535" cy="3096057"/>
          </a:xfrm>
          <a:prstGeom prst="rect">
            <a:avLst/>
          </a:prstGeom>
        </p:spPr>
      </p:pic>
    </p:spTree>
    <p:extLst>
      <p:ext uri="{BB962C8B-B14F-4D97-AF65-F5344CB8AC3E}">
        <p14:creationId xmlns:p14="http://schemas.microsoft.com/office/powerpoint/2010/main" val="2086665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Communication</a:t>
            </a:r>
            <a:r>
              <a:rPr lang="it-IT" dirty="0" smtClean="0"/>
              <a:t> Model</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29</a:t>
            </a:fld>
            <a:endParaRPr lang="it-IT"/>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5686425" cy="497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905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Agenda</a:t>
            </a:r>
            <a:endParaRPr lang="it-IT" dirty="0"/>
          </a:p>
        </p:txBody>
      </p:sp>
      <p:sp>
        <p:nvSpPr>
          <p:cNvPr id="3" name="Segnaposto contenuto 2"/>
          <p:cNvSpPr>
            <a:spLocks noGrp="1"/>
          </p:cNvSpPr>
          <p:nvPr>
            <p:ph idx="1"/>
          </p:nvPr>
        </p:nvSpPr>
        <p:spPr/>
        <p:txBody>
          <a:bodyPr/>
          <a:lstStyle/>
          <a:p>
            <a:pPr algn="just"/>
            <a:endParaRPr lang="it-IT" dirty="0" smtClean="0"/>
          </a:p>
          <a:p>
            <a:pPr algn="just"/>
            <a:r>
              <a:rPr lang="it-IT" dirty="0" smtClean="0"/>
              <a:t>Il PMI NIC e il </a:t>
            </a:r>
            <a:r>
              <a:rPr lang="it-IT" dirty="0" err="1" smtClean="0"/>
              <a:t>Branch</a:t>
            </a:r>
            <a:r>
              <a:rPr lang="it-IT" dirty="0" smtClean="0"/>
              <a:t> ERM...</a:t>
            </a:r>
          </a:p>
          <a:p>
            <a:pPr algn="just"/>
            <a:r>
              <a:rPr lang="it-IT" dirty="0" smtClean="0"/>
              <a:t>Comprendere lo Scenario Generale</a:t>
            </a:r>
          </a:p>
          <a:p>
            <a:pPr algn="just"/>
            <a:r>
              <a:rPr lang="it-IT" dirty="0" smtClean="0"/>
              <a:t>Comprendere il Piani Strategico</a:t>
            </a:r>
          </a:p>
          <a:p>
            <a:pPr algn="just"/>
            <a:r>
              <a:rPr lang="it-IT" dirty="0" smtClean="0"/>
              <a:t>Studiare </a:t>
            </a:r>
            <a:r>
              <a:rPr lang="it-IT" dirty="0" smtClean="0"/>
              <a:t>il </a:t>
            </a:r>
            <a:r>
              <a:rPr lang="it-IT" dirty="0" smtClean="0"/>
              <a:t>Piano di </a:t>
            </a:r>
            <a:r>
              <a:rPr lang="it-IT" dirty="0" smtClean="0"/>
              <a:t>Comunicazione</a:t>
            </a:r>
            <a:endParaRPr lang="it-IT" dirty="0"/>
          </a:p>
          <a:p>
            <a:pPr algn="just"/>
            <a:r>
              <a:rPr lang="it-IT" dirty="0" smtClean="0"/>
              <a:t>Delineare </a:t>
            </a:r>
            <a:r>
              <a:rPr lang="it-IT" dirty="0" err="1" smtClean="0"/>
              <a:t>Lessons</a:t>
            </a:r>
            <a:r>
              <a:rPr lang="it-IT" dirty="0" smtClean="0"/>
              <a:t> </a:t>
            </a:r>
            <a:r>
              <a:rPr lang="it-IT" dirty="0" err="1" smtClean="0"/>
              <a:t>Learned</a:t>
            </a:r>
            <a:endParaRPr lang="it-IT" dirty="0"/>
          </a:p>
        </p:txBody>
      </p:sp>
    </p:spTree>
    <p:extLst>
      <p:ext uri="{BB962C8B-B14F-4D97-AF65-F5344CB8AC3E}">
        <p14:creationId xmlns:p14="http://schemas.microsoft.com/office/powerpoint/2010/main" val="1321500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Piano di Comunicazione Giapponese</a:t>
            </a:r>
            <a:endParaRPr lang="it-IT" dirty="0"/>
          </a:p>
        </p:txBody>
      </p:sp>
      <p:sp>
        <p:nvSpPr>
          <p:cNvPr id="3" name="Segnaposto contenuto 2"/>
          <p:cNvSpPr>
            <a:spLocks noGrp="1"/>
          </p:cNvSpPr>
          <p:nvPr>
            <p:ph idx="1"/>
          </p:nvPr>
        </p:nvSpPr>
        <p:spPr/>
        <p:txBody>
          <a:bodyPr/>
          <a:lstStyle/>
          <a:p>
            <a:r>
              <a:rPr lang="it-IT" dirty="0" smtClean="0"/>
              <a:t>Canale diplomatico: </a:t>
            </a:r>
          </a:p>
          <a:p>
            <a:pPr lvl="1"/>
            <a:r>
              <a:rPr lang="it-IT" dirty="0" smtClean="0"/>
              <a:t>Interrompere relazioni diplomatiche</a:t>
            </a:r>
            <a:endParaRPr lang="it-IT" dirty="0"/>
          </a:p>
          <a:p>
            <a:pPr lvl="1"/>
            <a:r>
              <a:rPr lang="it-IT" dirty="0" smtClean="0"/>
              <a:t>Nessuna informazione sull’attacco</a:t>
            </a:r>
          </a:p>
          <a:p>
            <a:r>
              <a:rPr lang="it-IT" dirty="0" smtClean="0"/>
              <a:t>Canale Militare</a:t>
            </a:r>
          </a:p>
          <a:p>
            <a:pPr lvl="1"/>
            <a:r>
              <a:rPr lang="it-IT" dirty="0" smtClean="0"/>
              <a:t>Diffusione Progressiva dei Piani Militari</a:t>
            </a:r>
          </a:p>
          <a:p>
            <a:pPr lvl="2"/>
            <a:r>
              <a:rPr lang="it-IT" dirty="0"/>
              <a:t>Il 17/11 agli ufficiali </a:t>
            </a:r>
            <a:r>
              <a:rPr lang="it-IT" dirty="0" smtClean="0"/>
              <a:t>superiori</a:t>
            </a:r>
          </a:p>
          <a:p>
            <a:pPr lvl="2"/>
            <a:r>
              <a:rPr lang="it-IT" dirty="0"/>
              <a:t>Il 26/11 al resto dei ufficiali, piloti e marinai (imbarco alla baia di </a:t>
            </a:r>
            <a:r>
              <a:rPr lang="it-IT" dirty="0" err="1"/>
              <a:t>Hitokappu</a:t>
            </a:r>
            <a:r>
              <a:rPr lang="it-IT" dirty="0"/>
              <a:t> nelle isole </a:t>
            </a:r>
            <a:r>
              <a:rPr lang="it-IT" dirty="0" err="1"/>
              <a:t>Curili</a:t>
            </a:r>
            <a:r>
              <a:rPr lang="it-IT" dirty="0"/>
              <a:t>)</a:t>
            </a:r>
          </a:p>
          <a:p>
            <a:pPr lvl="1"/>
            <a:r>
              <a:rPr lang="it-IT" dirty="0" smtClean="0"/>
              <a:t>Coordinamento Pianificato delle Azioni</a:t>
            </a:r>
            <a:endParaRPr lang="it-IT" dirty="0"/>
          </a:p>
          <a:p>
            <a:pPr lvl="1"/>
            <a:r>
              <a:rPr lang="it-IT" dirty="0"/>
              <a:t>Depistaggio Stazioni di Intercettazione Alleate</a:t>
            </a:r>
          </a:p>
          <a:p>
            <a:pPr lvl="1"/>
            <a:r>
              <a:rPr lang="it-IT" dirty="0"/>
              <a:t>Silenzio Radio</a:t>
            </a:r>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30</a:t>
            </a:fld>
            <a:endParaRPr lang="it-IT"/>
          </a:p>
        </p:txBody>
      </p:sp>
    </p:spTree>
    <p:extLst>
      <p:ext uri="{BB962C8B-B14F-4D97-AF65-F5344CB8AC3E}">
        <p14:creationId xmlns:p14="http://schemas.microsoft.com/office/powerpoint/2010/main" val="951728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r>
              <a:rPr lang="it-IT" dirty="0" smtClean="0"/>
              <a:t>Esiti…</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31</a:t>
            </a:fld>
            <a:endParaRPr lang="it-IT"/>
          </a:p>
        </p:txBody>
      </p:sp>
    </p:spTree>
    <p:extLst>
      <p:ext uri="{BB962C8B-B14F-4D97-AF65-F5344CB8AC3E}">
        <p14:creationId xmlns:p14="http://schemas.microsoft.com/office/powerpoint/2010/main" val="305625453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awesomestories.com/images/user/260cd9bd4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116724"/>
            <a:ext cx="3759200" cy="466206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dirty="0" err="1" smtClean="0"/>
              <a:t>Opana</a:t>
            </a:r>
            <a:r>
              <a:rPr lang="it-IT" dirty="0" smtClean="0"/>
              <a:t> Point</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32</a:t>
            </a:fld>
            <a:endParaRPr lang="it-IT"/>
          </a:p>
        </p:txBody>
      </p:sp>
      <p:sp>
        <p:nvSpPr>
          <p:cNvPr id="8" name="Ovale 7"/>
          <p:cNvSpPr/>
          <p:nvPr/>
        </p:nvSpPr>
        <p:spPr bwMode="auto">
          <a:xfrm>
            <a:off x="4356100" y="1735521"/>
            <a:ext cx="533400" cy="533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24288698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Opana</a:t>
            </a:r>
            <a:r>
              <a:rPr lang="it-IT" dirty="0" smtClean="0"/>
              <a:t> Point</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33</a:t>
            </a:fld>
            <a:endParaRPr lang="it-IT"/>
          </a:p>
        </p:txBody>
      </p:sp>
      <p:sp>
        <p:nvSpPr>
          <p:cNvPr id="3" name="AutoShape 2" descr="Risultati immagini per opana poi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076" name="Picture 4" descr="http://assets.3dtravel.com/photos/10401/attachments/original/scr-270-set-up.jpg?12978024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066800"/>
            <a:ext cx="4570721"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260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Opana</a:t>
            </a:r>
            <a:r>
              <a:rPr lang="it-IT" dirty="0" smtClean="0"/>
              <a:t> Point</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34</a:t>
            </a:fld>
            <a:endParaRPr lang="it-IT"/>
          </a:p>
        </p:txBody>
      </p:sp>
      <p:sp>
        <p:nvSpPr>
          <p:cNvPr id="3" name="AutoShape 2" descr="Risultati immagini per opana poi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098" name="Picture 2" descr="Radar Echo - Opana Point Radar Reading - Preview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161393"/>
            <a:ext cx="344805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625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Opana</a:t>
            </a:r>
            <a:r>
              <a:rPr lang="it-IT" dirty="0" smtClean="0"/>
              <a:t> Point</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35</a:t>
            </a:fld>
            <a:endParaRPr lang="it-IT"/>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5686425" cy="497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e 6"/>
          <p:cNvSpPr/>
          <p:nvPr/>
        </p:nvSpPr>
        <p:spPr bwMode="auto">
          <a:xfrm>
            <a:off x="3581400" y="3260835"/>
            <a:ext cx="1371600" cy="1066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17083466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Opana</a:t>
            </a:r>
            <a:r>
              <a:rPr lang="it-IT" dirty="0" smtClean="0"/>
              <a:t> Point</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36</a:t>
            </a:fld>
            <a:endParaRPr lang="it-IT"/>
          </a:p>
        </p:txBody>
      </p:sp>
      <p:pic>
        <p:nvPicPr>
          <p:cNvPr id="6" name="Immagine 5"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732" y="1880971"/>
            <a:ext cx="5620535" cy="3096057"/>
          </a:xfrm>
          <a:prstGeom prst="rect">
            <a:avLst/>
          </a:prstGeom>
        </p:spPr>
      </p:pic>
      <p:sp>
        <p:nvSpPr>
          <p:cNvPr id="7" name="Ovale 6"/>
          <p:cNvSpPr/>
          <p:nvPr/>
        </p:nvSpPr>
        <p:spPr bwMode="auto">
          <a:xfrm>
            <a:off x="5562600" y="2230821"/>
            <a:ext cx="1371600" cy="1066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
        <p:nvSpPr>
          <p:cNvPr id="8" name="Ovale 7"/>
          <p:cNvSpPr/>
          <p:nvPr/>
        </p:nvSpPr>
        <p:spPr bwMode="auto">
          <a:xfrm>
            <a:off x="4800600" y="2362200"/>
            <a:ext cx="685800" cy="66477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1404453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a:t>
            </a:r>
            <a:r>
              <a:rPr lang="it-IT" dirty="0" err="1" smtClean="0"/>
              <a:t>Ward</a:t>
            </a:r>
            <a:r>
              <a:rPr lang="it-IT" dirty="0" smtClean="0"/>
              <a:t> e il Sommergibile Giapponese</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37</a:t>
            </a:fld>
            <a:endParaRPr lang="it-IT"/>
          </a:p>
        </p:txBody>
      </p:sp>
      <p:sp>
        <p:nvSpPr>
          <p:cNvPr id="8" name="AutoShape 4" descr="Risultati immagini per uss ward pearl harb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6" descr="Risultati immagini per uss ward pearl harb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8" descr="Risultati immagini per uss ward pearl harbo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130" name="Picture 10" descr="http://img.photobucket.com/albums/v307/ngtm1r/USS_Ward_28DD-13929_zps8ff38f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704850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293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a:t>
            </a:r>
            <a:r>
              <a:rPr lang="it-IT" dirty="0" err="1" smtClean="0"/>
              <a:t>Ward</a:t>
            </a:r>
            <a:r>
              <a:rPr lang="it-IT" dirty="0" smtClean="0"/>
              <a:t> e il Sommergibile Giapponese</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38</a:t>
            </a:fld>
            <a:endParaRPr lang="it-IT"/>
          </a:p>
        </p:txBody>
      </p:sp>
      <p:sp>
        <p:nvSpPr>
          <p:cNvPr id="8" name="AutoShape 4" descr="Risultati immagini per uss ward pearl harb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6" descr="Risultati immagini per uss ward pearl harb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8" descr="Risultati immagini per uss ward pearl harbo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170" name="Picture 2" descr="http://upload.wikimedia.org/wikipedia/commons/4/46/X-1_Submarine,_sea_trial_(unda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447800"/>
            <a:ext cx="5562600" cy="433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621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a:t>
            </a:r>
            <a:r>
              <a:rPr lang="it-IT" dirty="0" err="1" smtClean="0"/>
              <a:t>Ward</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39</a:t>
            </a:fld>
            <a:endParaRPr lang="it-IT"/>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5686425" cy="497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e 6"/>
          <p:cNvSpPr/>
          <p:nvPr/>
        </p:nvSpPr>
        <p:spPr bwMode="auto">
          <a:xfrm>
            <a:off x="3581400" y="3260835"/>
            <a:ext cx="1371600" cy="1066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768050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2895600" y="457200"/>
            <a:ext cx="5715000" cy="523180"/>
          </a:xfrm>
          <a:prstGeom prst="rect">
            <a:avLst/>
          </a:prstGeom>
          <a:noFill/>
          <a:ln>
            <a:noFill/>
          </a:ln>
        </p:spPr>
        <p:txBody>
          <a:bodyPr wrap="square" lIns="91425" tIns="45700" rIns="91425" bIns="45700" anchor="t" anchorCtr="0">
            <a:spAutoFit/>
          </a:bodyPr>
          <a:lstStyle/>
          <a:p>
            <a:pPr marL="0" marR="0" lvl="0" indent="0" algn="l" rtl="0">
              <a:lnSpc>
                <a:spcPct val="100000"/>
              </a:lnSpc>
              <a:spcBef>
                <a:spcPts val="0"/>
              </a:spcBef>
              <a:spcAft>
                <a:spcPts val="0"/>
              </a:spcAft>
              <a:buClr>
                <a:srgbClr val="007AC2"/>
              </a:buClr>
              <a:buSzPct val="25000"/>
              <a:buFont typeface="Arial"/>
              <a:buNone/>
            </a:pPr>
            <a:r>
              <a:rPr lang="en-US" sz="2800" b="1" i="0" u="none" strike="noStrike" cap="none" baseline="0" dirty="0">
                <a:solidFill>
                  <a:srgbClr val="007AC2"/>
                </a:solidFill>
                <a:latin typeface="Arial"/>
                <a:ea typeface="Arial"/>
                <a:cs typeface="Arial"/>
                <a:sym typeface="Arial"/>
              </a:rPr>
              <a:t>Il PMI</a:t>
            </a:r>
            <a:r>
              <a:rPr lang="en-US" sz="2800" b="1" i="0" u="none" strike="noStrike" cap="none" baseline="30000" dirty="0">
                <a:solidFill>
                  <a:srgbClr val="007AC2"/>
                </a:solidFill>
                <a:latin typeface="Arial"/>
                <a:ea typeface="Arial"/>
                <a:cs typeface="Arial"/>
                <a:sym typeface="Arial"/>
              </a:rPr>
              <a:t>® </a:t>
            </a:r>
            <a:r>
              <a:rPr lang="en-US" sz="2800" b="1" i="0" u="none" strike="noStrike" cap="none" baseline="0" dirty="0">
                <a:solidFill>
                  <a:srgbClr val="007AC2"/>
                </a:solidFill>
                <a:latin typeface="Arial"/>
                <a:ea typeface="Arial"/>
                <a:cs typeface="Arial"/>
                <a:sym typeface="Arial"/>
              </a:rPr>
              <a:t>Northern Italy </a:t>
            </a:r>
            <a:r>
              <a:rPr lang="en-US" sz="2800" b="1" i="0" u="none" strike="noStrike" cap="none" baseline="0" dirty="0" smtClean="0">
                <a:solidFill>
                  <a:srgbClr val="007AC2"/>
                </a:solidFill>
                <a:latin typeface="Arial"/>
                <a:ea typeface="Arial"/>
                <a:cs typeface="Arial"/>
                <a:sym typeface="Arial"/>
              </a:rPr>
              <a:t>Chapter</a:t>
            </a:r>
            <a:endParaRPr lang="en-US" sz="2800" b="1" i="0" u="none" strike="noStrike" cap="none" baseline="0" dirty="0">
              <a:solidFill>
                <a:srgbClr val="007AC2"/>
              </a:solidFill>
              <a:latin typeface="Arial"/>
              <a:ea typeface="Arial"/>
              <a:cs typeface="Arial"/>
              <a:sym typeface="Arial"/>
            </a:endParaRPr>
          </a:p>
        </p:txBody>
      </p:sp>
      <p:sp>
        <p:nvSpPr>
          <p:cNvPr id="178" name="Shape 178"/>
          <p:cNvSpPr txBox="1"/>
          <p:nvPr/>
        </p:nvSpPr>
        <p:spPr>
          <a:xfrm>
            <a:off x="266700" y="1252537"/>
            <a:ext cx="8293099" cy="5032106"/>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0"/>
              </a:spcBef>
              <a:spcAft>
                <a:spcPts val="0"/>
              </a:spcAft>
              <a:buClr>
                <a:srgbClr val="007AC2"/>
              </a:buClr>
              <a:buSzPct val="100000"/>
              <a:buFont typeface="Calibri"/>
              <a:buChar char="•"/>
            </a:pPr>
            <a:r>
              <a:rPr lang="en-US" sz="1800" b="0" i="0" u="none" strike="noStrike" cap="none" baseline="0" dirty="0">
                <a:solidFill>
                  <a:srgbClr val="455560"/>
                </a:solidFill>
                <a:latin typeface="Calibri"/>
                <a:ea typeface="Calibri"/>
                <a:cs typeface="Calibri"/>
                <a:sym typeface="Calibri"/>
              </a:rPr>
              <a:t>Il Chapter è </a:t>
            </a:r>
            <a:r>
              <a:rPr lang="en-US" sz="1800" b="0" i="0" u="none" strike="noStrike" cap="none" baseline="0" dirty="0" err="1">
                <a:solidFill>
                  <a:srgbClr val="455560"/>
                </a:solidFill>
                <a:latin typeface="Calibri"/>
                <a:ea typeface="Calibri"/>
                <a:cs typeface="Calibri"/>
                <a:sym typeface="Calibri"/>
              </a:rPr>
              <a:t>stato</a:t>
            </a:r>
            <a:r>
              <a:rPr lang="en-US" sz="1800" b="0" i="0" u="none" strike="noStrike" cap="none" baseline="0" dirty="0">
                <a:solidFill>
                  <a:srgbClr val="455560"/>
                </a:solidFill>
                <a:latin typeface="Calibri"/>
                <a:ea typeface="Calibri"/>
                <a:cs typeface="Calibri"/>
                <a:sym typeface="Calibri"/>
              </a:rPr>
              <a:t> </a:t>
            </a:r>
            <a:r>
              <a:rPr lang="en-US" sz="1800" b="1" i="0" u="none" strike="noStrike" cap="none" baseline="0" dirty="0" err="1">
                <a:solidFill>
                  <a:srgbClr val="455560"/>
                </a:solidFill>
                <a:latin typeface="Calibri"/>
                <a:ea typeface="Calibri"/>
                <a:cs typeface="Calibri"/>
                <a:sym typeface="Calibri"/>
              </a:rPr>
              <a:t>fondato</a:t>
            </a:r>
            <a:r>
              <a:rPr lang="en-US" sz="1800" b="1" i="0" u="none" strike="noStrike" cap="none" baseline="0" dirty="0">
                <a:solidFill>
                  <a:srgbClr val="455560"/>
                </a:solidFill>
                <a:latin typeface="Calibri"/>
                <a:ea typeface="Calibri"/>
                <a:cs typeface="Calibri"/>
                <a:sym typeface="Calibri"/>
              </a:rPr>
              <a:t> </a:t>
            </a:r>
            <a:r>
              <a:rPr lang="en-US" sz="1800" b="1" i="0" u="none" strike="noStrike" cap="none" baseline="0" dirty="0" err="1">
                <a:solidFill>
                  <a:srgbClr val="455560"/>
                </a:solidFill>
                <a:latin typeface="Calibri"/>
                <a:ea typeface="Calibri"/>
                <a:cs typeface="Calibri"/>
                <a:sym typeface="Calibri"/>
              </a:rPr>
              <a:t>nel</a:t>
            </a:r>
            <a:r>
              <a:rPr lang="en-US" sz="1800" b="1" i="0" u="none" strike="noStrike" cap="none" baseline="0" dirty="0">
                <a:solidFill>
                  <a:srgbClr val="455560"/>
                </a:solidFill>
                <a:latin typeface="Calibri"/>
                <a:ea typeface="Calibri"/>
                <a:cs typeface="Calibri"/>
                <a:sym typeface="Calibri"/>
              </a:rPr>
              <a:t> 1996 </a:t>
            </a:r>
            <a:r>
              <a:rPr lang="en-US" sz="1800" b="0" i="0" u="none" strike="noStrike" cap="none" baseline="0" dirty="0">
                <a:solidFill>
                  <a:srgbClr val="455560"/>
                </a:solidFill>
                <a:latin typeface="Calibri"/>
                <a:ea typeface="Calibri"/>
                <a:cs typeface="Calibri"/>
                <a:sym typeface="Calibri"/>
              </a:rPr>
              <a:t>(primo in Italia)</a:t>
            </a:r>
          </a:p>
          <a:p>
            <a:pPr marL="342900" marR="0" lvl="0" indent="-228600" algn="l" rtl="0">
              <a:lnSpc>
                <a:spcPct val="100000"/>
              </a:lnSpc>
              <a:spcBef>
                <a:spcPts val="0"/>
              </a:spcBef>
              <a:spcAft>
                <a:spcPts val="0"/>
              </a:spcAft>
              <a:buClr>
                <a:srgbClr val="007AC2"/>
              </a:buClr>
              <a:buFont typeface="Arial"/>
              <a:buNone/>
            </a:pPr>
            <a:endParaRPr sz="1800" b="0" i="0" u="none" strike="noStrike" cap="none" baseline="0" dirty="0">
              <a:solidFill>
                <a:srgbClr val="455560"/>
              </a:solidFill>
              <a:latin typeface="Calibri"/>
              <a:ea typeface="Calibri"/>
              <a:cs typeface="Calibri"/>
              <a:sym typeface="Calibri"/>
            </a:endParaRPr>
          </a:p>
          <a:p>
            <a:pPr marL="342900" marR="0" lvl="0" indent="-342900" algn="l" rtl="0">
              <a:lnSpc>
                <a:spcPct val="100000"/>
              </a:lnSpc>
              <a:spcBef>
                <a:spcPts val="0"/>
              </a:spcBef>
              <a:spcAft>
                <a:spcPts val="0"/>
              </a:spcAft>
              <a:buClr>
                <a:srgbClr val="007AC2"/>
              </a:buClr>
              <a:buSzPct val="100000"/>
              <a:buFont typeface="Calibri"/>
              <a:buChar char="•"/>
            </a:pPr>
            <a:r>
              <a:rPr lang="en-US" sz="1800" b="0" i="0" u="none" strike="noStrike" cap="none" baseline="0" dirty="0">
                <a:solidFill>
                  <a:srgbClr val="455560"/>
                </a:solidFill>
                <a:latin typeface="Calibri"/>
                <a:ea typeface="Calibri"/>
                <a:cs typeface="Calibri"/>
                <a:sym typeface="Calibri"/>
              </a:rPr>
              <a:t>Il Chapter, </a:t>
            </a:r>
            <a:r>
              <a:rPr lang="en-US" sz="1800" b="0" i="0" u="none" strike="noStrike" cap="none" baseline="0" dirty="0" err="1">
                <a:solidFill>
                  <a:srgbClr val="455560"/>
                </a:solidFill>
                <a:latin typeface="Calibri"/>
                <a:ea typeface="Calibri"/>
                <a:cs typeface="Calibri"/>
                <a:sym typeface="Calibri"/>
              </a:rPr>
              <a:t>sviluppando</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il</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numero</a:t>
            </a:r>
            <a:r>
              <a:rPr lang="en-US" sz="1800" b="0" i="0" u="none" strike="noStrike" cap="none" baseline="0" dirty="0">
                <a:solidFill>
                  <a:srgbClr val="455560"/>
                </a:solidFill>
                <a:latin typeface="Calibri"/>
                <a:ea typeface="Calibri"/>
                <a:cs typeface="Calibri"/>
                <a:sym typeface="Calibri"/>
              </a:rPr>
              <a:t> e </a:t>
            </a:r>
            <a:r>
              <a:rPr lang="en-US" sz="1800" b="0" i="0" u="none" strike="noStrike" cap="none" baseline="0" dirty="0" err="1">
                <a:solidFill>
                  <a:srgbClr val="455560"/>
                </a:solidFill>
                <a:latin typeface="Calibri"/>
                <a:ea typeface="Calibri"/>
                <a:cs typeface="Calibri"/>
                <a:sym typeface="Calibri"/>
              </a:rPr>
              <a:t>l'attiva</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partecipazione</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dei</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soci</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vuole</a:t>
            </a:r>
            <a:endParaRPr lang="en-US" sz="1800" b="0" i="0" u="none" strike="noStrike" cap="none" baseline="0" dirty="0">
              <a:solidFill>
                <a:srgbClr val="455560"/>
              </a:solidFill>
              <a:latin typeface="Calibri"/>
              <a:ea typeface="Calibri"/>
              <a:cs typeface="Calibri"/>
              <a:sym typeface="Calibri"/>
            </a:endParaRPr>
          </a:p>
          <a:p>
            <a:pPr marL="800100" marR="0" lvl="1" indent="-342900" algn="l" rtl="0">
              <a:lnSpc>
                <a:spcPct val="100000"/>
              </a:lnSpc>
              <a:spcBef>
                <a:spcPts val="0"/>
              </a:spcBef>
              <a:spcAft>
                <a:spcPts val="0"/>
              </a:spcAft>
              <a:buClr>
                <a:srgbClr val="007AC2"/>
              </a:buClr>
              <a:buSzPct val="100000"/>
              <a:buFont typeface="Calibri"/>
              <a:buChar char="•"/>
            </a:pPr>
            <a:r>
              <a:rPr lang="en-US" sz="1800" b="1" i="0" u="none" strike="noStrike" cap="none" baseline="0" dirty="0" err="1">
                <a:solidFill>
                  <a:srgbClr val="455560"/>
                </a:solidFill>
                <a:latin typeface="Calibri"/>
                <a:ea typeface="Calibri"/>
                <a:cs typeface="Calibri"/>
                <a:sym typeface="Calibri"/>
              </a:rPr>
              <a:t>Contribuire</a:t>
            </a:r>
            <a:r>
              <a:rPr lang="en-US" sz="1800" b="1" i="0" u="none" strike="noStrike" cap="none" baseline="0" dirty="0">
                <a:solidFill>
                  <a:srgbClr val="455560"/>
                </a:solidFill>
                <a:latin typeface="Calibri"/>
                <a:ea typeface="Calibri"/>
                <a:cs typeface="Calibri"/>
                <a:sym typeface="Calibri"/>
              </a:rPr>
              <a:t> </a:t>
            </a:r>
            <a:r>
              <a:rPr lang="en-US" sz="1800" b="1" i="0" u="none" strike="noStrike" cap="none" baseline="0" dirty="0" err="1">
                <a:solidFill>
                  <a:srgbClr val="455560"/>
                </a:solidFill>
                <a:latin typeface="Calibri"/>
                <a:ea typeface="Calibri"/>
                <a:cs typeface="Calibri"/>
                <a:sym typeface="Calibri"/>
              </a:rPr>
              <a:t>alla</a:t>
            </a:r>
            <a:r>
              <a:rPr lang="en-US" sz="1800" b="1" i="0" u="none" strike="noStrike" cap="none" baseline="0" dirty="0">
                <a:solidFill>
                  <a:srgbClr val="455560"/>
                </a:solidFill>
                <a:latin typeface="Calibri"/>
                <a:ea typeface="Calibri"/>
                <a:cs typeface="Calibri"/>
                <a:sym typeface="Calibri"/>
              </a:rPr>
              <a:t> </a:t>
            </a:r>
            <a:r>
              <a:rPr lang="en-US" sz="1800" b="1" i="0" u="none" strike="noStrike" cap="none" baseline="0" dirty="0" err="1">
                <a:solidFill>
                  <a:srgbClr val="455560"/>
                </a:solidFill>
                <a:latin typeface="Calibri"/>
                <a:ea typeface="Calibri"/>
                <a:cs typeface="Calibri"/>
                <a:sym typeface="Calibri"/>
              </a:rPr>
              <a:t>diffusione</a:t>
            </a:r>
            <a:r>
              <a:rPr lang="en-US" sz="1800" b="1" i="0" u="none" strike="noStrike" cap="none" baseline="0" dirty="0">
                <a:solidFill>
                  <a:srgbClr val="455560"/>
                </a:solidFill>
                <a:latin typeface="Calibri"/>
                <a:ea typeface="Calibri"/>
                <a:cs typeface="Calibri"/>
                <a:sym typeface="Calibri"/>
              </a:rPr>
              <a:t> e </a:t>
            </a:r>
            <a:r>
              <a:rPr lang="en-US" sz="1800" b="1" i="0" u="none" strike="noStrike" cap="none" baseline="0" dirty="0" err="1">
                <a:solidFill>
                  <a:srgbClr val="455560"/>
                </a:solidFill>
                <a:latin typeface="Calibri"/>
                <a:ea typeface="Calibri"/>
                <a:cs typeface="Calibri"/>
                <a:sym typeface="Calibri"/>
              </a:rPr>
              <a:t>allo</a:t>
            </a:r>
            <a:r>
              <a:rPr lang="en-US" sz="1800" b="1" i="0" u="none" strike="noStrike" cap="none" baseline="0" dirty="0">
                <a:solidFill>
                  <a:srgbClr val="455560"/>
                </a:solidFill>
                <a:latin typeface="Calibri"/>
                <a:ea typeface="Calibri"/>
                <a:cs typeface="Calibri"/>
                <a:sym typeface="Calibri"/>
              </a:rPr>
              <a:t> </a:t>
            </a:r>
            <a:r>
              <a:rPr lang="en-US" sz="1800" b="1" i="0" u="none" strike="noStrike" cap="none" baseline="0" dirty="0" err="1">
                <a:solidFill>
                  <a:srgbClr val="455560"/>
                </a:solidFill>
                <a:latin typeface="Calibri"/>
                <a:ea typeface="Calibri"/>
                <a:cs typeface="Calibri"/>
                <a:sym typeface="Calibri"/>
              </a:rPr>
              <a:t>sviluppo</a:t>
            </a:r>
            <a:r>
              <a:rPr lang="en-US" sz="1800" b="1" i="0" u="none" strike="noStrike" cap="none" baseline="0" dirty="0">
                <a:solidFill>
                  <a:srgbClr val="455560"/>
                </a:solidFill>
                <a:latin typeface="Calibri"/>
                <a:ea typeface="Calibri"/>
                <a:cs typeface="Calibri"/>
                <a:sym typeface="Calibri"/>
              </a:rPr>
              <a:t> del Project Management</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attraverso</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programmi</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ed</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iniziative</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basati</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sulle</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necessità</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locali</a:t>
            </a:r>
            <a:endParaRPr lang="en-US" sz="1800" b="0" i="0" u="none" strike="noStrike" cap="none" baseline="0" dirty="0">
              <a:solidFill>
                <a:srgbClr val="455560"/>
              </a:solidFill>
              <a:latin typeface="Calibri"/>
              <a:ea typeface="Calibri"/>
              <a:cs typeface="Calibri"/>
              <a:sym typeface="Calibri"/>
            </a:endParaRPr>
          </a:p>
          <a:p>
            <a:pPr marL="800100" marR="0" lvl="1" indent="-342900" algn="l" rtl="0">
              <a:lnSpc>
                <a:spcPct val="100000"/>
              </a:lnSpc>
              <a:spcBef>
                <a:spcPts val="0"/>
              </a:spcBef>
              <a:spcAft>
                <a:spcPts val="0"/>
              </a:spcAft>
              <a:buClr>
                <a:srgbClr val="007AC2"/>
              </a:buClr>
              <a:buSzPct val="100000"/>
              <a:buFont typeface="Calibri"/>
              <a:buChar char="•"/>
            </a:pPr>
            <a:r>
              <a:rPr lang="en-US" sz="1800" b="1" i="0" u="none" strike="noStrike" cap="none" baseline="0" dirty="0" err="1">
                <a:solidFill>
                  <a:srgbClr val="455560"/>
                </a:solidFill>
                <a:latin typeface="Calibri"/>
                <a:ea typeface="Calibri"/>
                <a:cs typeface="Calibri"/>
                <a:sym typeface="Calibri"/>
              </a:rPr>
              <a:t>Promuovere</a:t>
            </a:r>
            <a:r>
              <a:rPr lang="en-US" sz="1800" b="1" i="0" u="none" strike="noStrike" cap="none" baseline="0" dirty="0">
                <a:solidFill>
                  <a:srgbClr val="455560"/>
                </a:solidFill>
                <a:latin typeface="Calibri"/>
                <a:ea typeface="Calibri"/>
                <a:cs typeface="Calibri"/>
                <a:sym typeface="Calibri"/>
              </a:rPr>
              <a:t> </a:t>
            </a:r>
            <a:r>
              <a:rPr lang="en-US" sz="1800" b="1" i="0" u="none" strike="noStrike" cap="none" baseline="0" dirty="0" err="1">
                <a:solidFill>
                  <a:srgbClr val="455560"/>
                </a:solidFill>
                <a:latin typeface="Calibri"/>
                <a:ea typeface="Calibri"/>
                <a:cs typeface="Calibri"/>
                <a:sym typeface="Calibri"/>
              </a:rPr>
              <a:t>attività</a:t>
            </a:r>
            <a:r>
              <a:rPr lang="en-US" sz="1800" b="1" i="0" u="none" strike="noStrike" cap="none" baseline="0" dirty="0">
                <a:solidFill>
                  <a:srgbClr val="455560"/>
                </a:solidFill>
                <a:latin typeface="Calibri"/>
                <a:ea typeface="Calibri"/>
                <a:cs typeface="Calibri"/>
                <a:sym typeface="Calibri"/>
              </a:rPr>
              <a:t> di </a:t>
            </a:r>
            <a:r>
              <a:rPr lang="en-US" sz="1800" b="1" i="0" u="none" strike="noStrike" cap="none" baseline="0" dirty="0" err="1">
                <a:solidFill>
                  <a:srgbClr val="455560"/>
                </a:solidFill>
                <a:latin typeface="Calibri"/>
                <a:ea typeface="Calibri"/>
                <a:cs typeface="Calibri"/>
                <a:sym typeface="Calibri"/>
              </a:rPr>
              <a:t>ricerca</a:t>
            </a:r>
            <a:r>
              <a:rPr lang="en-US" sz="1800" b="1" i="0" u="none" strike="noStrike" cap="none" baseline="0" dirty="0">
                <a:solidFill>
                  <a:srgbClr val="455560"/>
                </a:solidFill>
                <a:latin typeface="Calibri"/>
                <a:ea typeface="Calibri"/>
                <a:cs typeface="Calibri"/>
                <a:sym typeface="Calibri"/>
              </a:rPr>
              <a:t> e </a:t>
            </a:r>
            <a:r>
              <a:rPr lang="en-US" sz="1800" b="1" i="0" u="none" strike="noStrike" cap="none" baseline="0" dirty="0" err="1">
                <a:solidFill>
                  <a:srgbClr val="455560"/>
                </a:solidFill>
                <a:latin typeface="Calibri"/>
                <a:ea typeface="Calibri"/>
                <a:cs typeface="Calibri"/>
                <a:sym typeface="Calibri"/>
              </a:rPr>
              <a:t>seminari</a:t>
            </a:r>
            <a:r>
              <a:rPr lang="en-US" sz="1800" b="1" i="0" u="none" strike="noStrike" cap="none" baseline="0" dirty="0">
                <a:solidFill>
                  <a:srgbClr val="455560"/>
                </a:solidFill>
                <a:latin typeface="Calibri"/>
                <a:ea typeface="Calibri"/>
                <a:cs typeface="Calibri"/>
                <a:sym typeface="Calibri"/>
              </a:rPr>
              <a:t> </a:t>
            </a:r>
            <a:r>
              <a:rPr lang="en-US" sz="1800" b="1" i="0" u="none" strike="noStrike" cap="none" baseline="0" dirty="0" err="1">
                <a:solidFill>
                  <a:srgbClr val="455560"/>
                </a:solidFill>
                <a:latin typeface="Calibri"/>
                <a:ea typeface="Calibri"/>
                <a:cs typeface="Calibri"/>
                <a:sym typeface="Calibri"/>
              </a:rPr>
              <a:t>tematici</a:t>
            </a:r>
            <a:r>
              <a:rPr lang="en-US" sz="1800" b="1" i="0" u="none" strike="noStrike" cap="none" baseline="0" dirty="0">
                <a:solidFill>
                  <a:srgbClr val="455560"/>
                </a:solidFill>
                <a:latin typeface="Calibri"/>
                <a:ea typeface="Calibri"/>
                <a:cs typeface="Calibri"/>
                <a:sym typeface="Calibri"/>
              </a:rPr>
              <a:t> </a:t>
            </a:r>
            <a:r>
              <a:rPr lang="en-US" sz="1800" b="1" i="0" u="none" strike="noStrike" cap="none" baseline="0" dirty="0" err="1">
                <a:solidFill>
                  <a:srgbClr val="455560"/>
                </a:solidFill>
                <a:latin typeface="Calibri"/>
                <a:ea typeface="Calibri"/>
                <a:cs typeface="Calibri"/>
                <a:sym typeface="Calibri"/>
              </a:rPr>
              <a:t>che</a:t>
            </a:r>
            <a:r>
              <a:rPr lang="en-US" sz="1800" b="1" i="0" u="none" strike="noStrike" cap="none" baseline="0" dirty="0">
                <a:solidFill>
                  <a:srgbClr val="455560"/>
                </a:solidFill>
                <a:latin typeface="Calibri"/>
                <a:ea typeface="Calibri"/>
                <a:cs typeface="Calibri"/>
                <a:sym typeface="Calibri"/>
              </a:rPr>
              <a:t> </a:t>
            </a:r>
            <a:r>
              <a:rPr lang="en-US" sz="1800" b="1" i="0" u="none" strike="noStrike" cap="none" baseline="0" dirty="0" err="1">
                <a:solidFill>
                  <a:srgbClr val="455560"/>
                </a:solidFill>
                <a:latin typeface="Calibri"/>
                <a:ea typeface="Calibri"/>
                <a:cs typeface="Calibri"/>
                <a:sym typeface="Calibri"/>
              </a:rPr>
              <a:t>rafforzino</a:t>
            </a:r>
            <a:r>
              <a:rPr lang="en-US" sz="1800" b="1" i="0" u="none" strike="noStrike" cap="none" baseline="0" dirty="0">
                <a:solidFill>
                  <a:srgbClr val="455560"/>
                </a:solidFill>
                <a:latin typeface="Calibri"/>
                <a:ea typeface="Calibri"/>
                <a:cs typeface="Calibri"/>
                <a:sym typeface="Calibri"/>
              </a:rPr>
              <a:t> le </a:t>
            </a:r>
            <a:r>
              <a:rPr lang="en-US" sz="1800" b="1" i="0" u="none" strike="noStrike" cap="none" baseline="0" dirty="0" err="1">
                <a:solidFill>
                  <a:srgbClr val="455560"/>
                </a:solidFill>
                <a:latin typeface="Calibri"/>
                <a:ea typeface="Calibri"/>
                <a:cs typeface="Calibri"/>
                <a:sym typeface="Calibri"/>
              </a:rPr>
              <a:t>competenze</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dei</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professionisti</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della</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progettualità</a:t>
            </a:r>
            <a:r>
              <a:rPr lang="en-US" sz="1800" b="0" i="0" u="none" strike="noStrike" cap="none" baseline="0" dirty="0">
                <a:solidFill>
                  <a:srgbClr val="455560"/>
                </a:solidFill>
                <a:latin typeface="Calibri"/>
                <a:ea typeface="Calibri"/>
                <a:cs typeface="Calibri"/>
                <a:sym typeface="Calibri"/>
              </a:rPr>
              <a:t> e </a:t>
            </a:r>
            <a:r>
              <a:rPr lang="en-US" sz="1800" b="0" i="0" u="none" strike="noStrike" cap="none" baseline="0" dirty="0" err="1">
                <a:solidFill>
                  <a:srgbClr val="455560"/>
                </a:solidFill>
                <a:latin typeface="Calibri"/>
                <a:ea typeface="Calibri"/>
                <a:cs typeface="Calibri"/>
                <a:sym typeface="Calibri"/>
              </a:rPr>
              <a:t>contribuiscano</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ai</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programmi</a:t>
            </a:r>
            <a:r>
              <a:rPr lang="en-US" sz="1800" b="0" i="0" u="none" strike="noStrike" cap="none" baseline="0" dirty="0">
                <a:solidFill>
                  <a:srgbClr val="455560"/>
                </a:solidFill>
                <a:latin typeface="Calibri"/>
                <a:ea typeface="Calibri"/>
                <a:cs typeface="Calibri"/>
                <a:sym typeface="Calibri"/>
              </a:rPr>
              <a:t> di </a:t>
            </a:r>
            <a:r>
              <a:rPr lang="en-US" sz="1800" b="0" i="0" u="none" strike="noStrike" cap="none" baseline="0" dirty="0" err="1">
                <a:solidFill>
                  <a:srgbClr val="455560"/>
                </a:solidFill>
                <a:latin typeface="Calibri"/>
                <a:ea typeface="Calibri"/>
                <a:cs typeface="Calibri"/>
                <a:sym typeface="Calibri"/>
              </a:rPr>
              <a:t>certificazione</a:t>
            </a:r>
            <a:r>
              <a:rPr lang="en-US" sz="1800" b="0" i="0" u="none" strike="noStrike" cap="none" baseline="0" dirty="0">
                <a:solidFill>
                  <a:srgbClr val="455560"/>
                </a:solidFill>
                <a:latin typeface="Calibri"/>
                <a:ea typeface="Calibri"/>
                <a:cs typeface="Calibri"/>
                <a:sym typeface="Calibri"/>
              </a:rPr>
              <a:t> del PMI®</a:t>
            </a:r>
          </a:p>
          <a:p>
            <a:pPr marL="800100" marR="0" lvl="1" indent="-342900" algn="l" rtl="0">
              <a:lnSpc>
                <a:spcPct val="100000"/>
              </a:lnSpc>
              <a:spcBef>
                <a:spcPts val="0"/>
              </a:spcBef>
              <a:spcAft>
                <a:spcPts val="0"/>
              </a:spcAft>
              <a:buClr>
                <a:srgbClr val="007AC2"/>
              </a:buClr>
              <a:buSzPct val="100000"/>
              <a:buFont typeface="Calibri"/>
              <a:buChar char="•"/>
            </a:pPr>
            <a:r>
              <a:rPr lang="en-US" sz="1800" b="1" i="0" u="none" strike="noStrike" cap="none" baseline="0" dirty="0" err="1">
                <a:solidFill>
                  <a:srgbClr val="455560"/>
                </a:solidFill>
                <a:latin typeface="Calibri"/>
                <a:ea typeface="Calibri"/>
                <a:cs typeface="Calibri"/>
                <a:sym typeface="Calibri"/>
              </a:rPr>
              <a:t>Promuove</a:t>
            </a:r>
            <a:r>
              <a:rPr lang="en-US" sz="1800" b="1" i="0" u="none" strike="noStrike" cap="none" baseline="0" dirty="0">
                <a:solidFill>
                  <a:srgbClr val="455560"/>
                </a:solidFill>
                <a:latin typeface="Calibri"/>
                <a:ea typeface="Calibri"/>
                <a:cs typeface="Calibri"/>
                <a:sym typeface="Calibri"/>
              </a:rPr>
              <a:t> la </a:t>
            </a:r>
            <a:r>
              <a:rPr lang="en-US" sz="1800" b="1" i="0" u="none" strike="noStrike" cap="none" baseline="0" dirty="0" err="1">
                <a:solidFill>
                  <a:srgbClr val="455560"/>
                </a:solidFill>
                <a:latin typeface="Calibri"/>
                <a:ea typeface="Calibri"/>
                <a:cs typeface="Calibri"/>
                <a:sym typeface="Calibri"/>
              </a:rPr>
              <a:t>diffusione</a:t>
            </a:r>
            <a:r>
              <a:rPr lang="en-US" sz="1800" b="1" i="0" u="none" strike="noStrike" cap="none" baseline="0" dirty="0">
                <a:solidFill>
                  <a:srgbClr val="455560"/>
                </a:solidFill>
                <a:latin typeface="Calibri"/>
                <a:ea typeface="Calibri"/>
                <a:cs typeface="Calibri"/>
                <a:sym typeface="Calibri"/>
              </a:rPr>
              <a:t> del Project Management come </a:t>
            </a:r>
            <a:r>
              <a:rPr lang="en-US" sz="1800" b="1" i="0" u="none" strike="noStrike" cap="none" baseline="0" dirty="0" err="1">
                <a:solidFill>
                  <a:srgbClr val="455560"/>
                </a:solidFill>
                <a:latin typeface="Calibri"/>
                <a:ea typeface="Calibri"/>
                <a:cs typeface="Calibri"/>
                <a:sym typeface="Calibri"/>
              </a:rPr>
              <a:t>fattore</a:t>
            </a:r>
            <a:r>
              <a:rPr lang="en-US" sz="1800" b="1" i="0" u="none" strike="noStrike" cap="none" baseline="0" dirty="0">
                <a:solidFill>
                  <a:srgbClr val="455560"/>
                </a:solidFill>
                <a:latin typeface="Calibri"/>
                <a:ea typeface="Calibri"/>
                <a:cs typeface="Calibri"/>
                <a:sym typeface="Calibri"/>
              </a:rPr>
              <a:t> di </a:t>
            </a:r>
            <a:r>
              <a:rPr lang="en-US" sz="1800" b="1" i="0" u="none" strike="noStrike" cap="none" baseline="0" dirty="0" err="1">
                <a:solidFill>
                  <a:srgbClr val="455560"/>
                </a:solidFill>
                <a:latin typeface="Calibri"/>
                <a:ea typeface="Calibri"/>
                <a:cs typeface="Calibri"/>
                <a:sym typeface="Calibri"/>
              </a:rPr>
              <a:t>successo</a:t>
            </a:r>
            <a:r>
              <a:rPr lang="en-US" sz="1800" b="1" i="0" u="none" strike="noStrike" cap="none" baseline="0" dirty="0">
                <a:solidFill>
                  <a:srgbClr val="455560"/>
                </a:solidFill>
                <a:latin typeface="Calibri"/>
                <a:ea typeface="Calibri"/>
                <a:cs typeface="Calibri"/>
                <a:sym typeface="Calibri"/>
              </a:rPr>
              <a:t> del business </a:t>
            </a:r>
            <a:r>
              <a:rPr lang="en-US" sz="1800" b="0" i="0" u="none" strike="noStrike" cap="none" baseline="0" dirty="0" err="1">
                <a:solidFill>
                  <a:srgbClr val="455560"/>
                </a:solidFill>
                <a:latin typeface="Calibri"/>
                <a:ea typeface="Calibri"/>
                <a:cs typeface="Calibri"/>
                <a:sym typeface="Calibri"/>
              </a:rPr>
              <a:t>presso</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aziende</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università</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ed</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altre</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associazioni</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professionali</a:t>
            </a:r>
            <a:endParaRPr lang="en-US" sz="1800" b="0" i="0" u="none" strike="noStrike" cap="none" baseline="0" dirty="0">
              <a:solidFill>
                <a:srgbClr val="455560"/>
              </a:solidFill>
              <a:latin typeface="Calibri"/>
              <a:ea typeface="Calibri"/>
              <a:cs typeface="Calibri"/>
              <a:sym typeface="Calibri"/>
            </a:endParaRPr>
          </a:p>
          <a:p>
            <a:pPr marL="800100" marR="0" lvl="1" indent="-342900" algn="l" rtl="0">
              <a:lnSpc>
                <a:spcPct val="100000"/>
              </a:lnSpc>
              <a:spcBef>
                <a:spcPts val="0"/>
              </a:spcBef>
              <a:spcAft>
                <a:spcPts val="0"/>
              </a:spcAft>
              <a:buClr>
                <a:srgbClr val="007AC2"/>
              </a:buClr>
              <a:buSzPct val="100000"/>
              <a:buFont typeface="Calibri"/>
              <a:buChar char="•"/>
            </a:pPr>
            <a:r>
              <a:rPr lang="en-US" sz="1800" b="0" i="0" u="none" strike="noStrike" cap="none" baseline="0" dirty="0" err="1">
                <a:solidFill>
                  <a:srgbClr val="455560"/>
                </a:solidFill>
                <a:latin typeface="Calibri"/>
                <a:ea typeface="Calibri"/>
                <a:cs typeface="Calibri"/>
                <a:sym typeface="Calibri"/>
              </a:rPr>
              <a:t>Costituire</a:t>
            </a:r>
            <a:r>
              <a:rPr lang="en-US" sz="1800" b="0" i="0" u="none" strike="noStrike" cap="none" baseline="0" dirty="0">
                <a:solidFill>
                  <a:srgbClr val="455560"/>
                </a:solidFill>
                <a:latin typeface="Calibri"/>
                <a:ea typeface="Calibri"/>
                <a:cs typeface="Calibri"/>
                <a:sym typeface="Calibri"/>
              </a:rPr>
              <a:t> un </a:t>
            </a:r>
            <a:r>
              <a:rPr lang="en-US" sz="1800" b="1" i="0" u="none" strike="noStrike" cap="none" baseline="0" dirty="0">
                <a:solidFill>
                  <a:srgbClr val="455560"/>
                </a:solidFill>
                <a:latin typeface="Calibri"/>
                <a:ea typeface="Calibri"/>
                <a:cs typeface="Calibri"/>
                <a:sym typeface="Calibri"/>
              </a:rPr>
              <a:t>«</a:t>
            </a:r>
            <a:r>
              <a:rPr lang="en-US" sz="1800" b="1" i="0" u="none" strike="noStrike" cap="none" baseline="0" dirty="0" err="1">
                <a:solidFill>
                  <a:srgbClr val="455560"/>
                </a:solidFill>
                <a:latin typeface="Calibri"/>
                <a:ea typeface="Calibri"/>
                <a:cs typeface="Calibri"/>
                <a:sym typeface="Calibri"/>
              </a:rPr>
              <a:t>luogo</a:t>
            </a:r>
            <a:r>
              <a:rPr lang="en-US" sz="1800" b="1" i="0" u="none" strike="noStrike" cap="none" baseline="0" dirty="0">
                <a:solidFill>
                  <a:srgbClr val="455560"/>
                </a:solidFill>
                <a:latin typeface="Calibri"/>
                <a:ea typeface="Calibri"/>
                <a:cs typeface="Calibri"/>
                <a:sym typeface="Calibri"/>
              </a:rPr>
              <a:t>» e </a:t>
            </a:r>
            <a:r>
              <a:rPr lang="en-US" sz="1800" b="1" i="0" u="none" strike="noStrike" cap="none" baseline="0" dirty="0" err="1">
                <a:solidFill>
                  <a:srgbClr val="455560"/>
                </a:solidFill>
                <a:latin typeface="Calibri"/>
                <a:ea typeface="Calibri"/>
                <a:cs typeface="Calibri"/>
                <a:sym typeface="Calibri"/>
              </a:rPr>
              <a:t>un'occasione</a:t>
            </a:r>
            <a:r>
              <a:rPr lang="en-US" sz="1800" b="1" i="0" u="none" strike="noStrike" cap="none" baseline="0" dirty="0">
                <a:solidFill>
                  <a:srgbClr val="455560"/>
                </a:solidFill>
                <a:latin typeface="Calibri"/>
                <a:ea typeface="Calibri"/>
                <a:cs typeface="Calibri"/>
                <a:sym typeface="Calibri"/>
              </a:rPr>
              <a:t> di </a:t>
            </a:r>
            <a:r>
              <a:rPr lang="en-US" sz="1800" b="1" i="0" u="none" strike="noStrike" cap="none" baseline="0" dirty="0" err="1">
                <a:solidFill>
                  <a:srgbClr val="455560"/>
                </a:solidFill>
                <a:latin typeface="Calibri"/>
                <a:ea typeface="Calibri"/>
                <a:cs typeface="Calibri"/>
                <a:sym typeface="Calibri"/>
              </a:rPr>
              <a:t>incontro</a:t>
            </a:r>
            <a:r>
              <a:rPr lang="en-US" sz="1800" b="1" i="0" u="none" strike="noStrike" cap="none" baseline="0" dirty="0">
                <a:solidFill>
                  <a:srgbClr val="455560"/>
                </a:solidFill>
                <a:latin typeface="Calibri"/>
                <a:ea typeface="Calibri"/>
                <a:cs typeface="Calibri"/>
                <a:sym typeface="Calibri"/>
              </a:rPr>
              <a:t>, di </a:t>
            </a:r>
            <a:r>
              <a:rPr lang="en-US" sz="1800" b="1" i="0" u="none" strike="noStrike" cap="none" baseline="0" dirty="0" err="1">
                <a:solidFill>
                  <a:srgbClr val="455560"/>
                </a:solidFill>
                <a:latin typeface="Calibri"/>
                <a:ea typeface="Calibri"/>
                <a:cs typeface="Calibri"/>
                <a:sym typeface="Calibri"/>
              </a:rPr>
              <a:t>confronto</a:t>
            </a:r>
            <a:r>
              <a:rPr lang="en-US" sz="1800" b="1" i="0" u="none" strike="noStrike" cap="none" baseline="0" dirty="0">
                <a:solidFill>
                  <a:srgbClr val="455560"/>
                </a:solidFill>
                <a:latin typeface="Calibri"/>
                <a:ea typeface="Calibri"/>
                <a:cs typeface="Calibri"/>
                <a:sym typeface="Calibri"/>
              </a:rPr>
              <a:t> e di </a:t>
            </a:r>
            <a:r>
              <a:rPr lang="en-US" sz="1800" b="1" i="0" u="none" strike="noStrike" cap="none" baseline="0" dirty="0" err="1">
                <a:solidFill>
                  <a:srgbClr val="455560"/>
                </a:solidFill>
                <a:latin typeface="Calibri"/>
                <a:ea typeface="Calibri"/>
                <a:cs typeface="Calibri"/>
                <a:sym typeface="Calibri"/>
              </a:rPr>
              <a:t>crescita</a:t>
            </a:r>
            <a:r>
              <a:rPr lang="en-US" sz="1800" b="1" i="0" u="none" strike="noStrike" cap="none" baseline="0" dirty="0">
                <a:solidFill>
                  <a:srgbClr val="455560"/>
                </a:solidFill>
                <a:latin typeface="Calibri"/>
                <a:ea typeface="Calibri"/>
                <a:cs typeface="Calibri"/>
                <a:sym typeface="Calibri"/>
              </a:rPr>
              <a:t> </a:t>
            </a:r>
            <a:r>
              <a:rPr lang="en-US" sz="1800" b="0" i="0" u="none" strike="noStrike" cap="none" baseline="0" dirty="0">
                <a:solidFill>
                  <a:srgbClr val="455560"/>
                </a:solidFill>
                <a:latin typeface="Calibri"/>
                <a:ea typeface="Calibri"/>
                <a:cs typeface="Calibri"/>
                <a:sym typeface="Calibri"/>
              </a:rPr>
              <a:t>per </a:t>
            </a:r>
            <a:r>
              <a:rPr lang="en-US" sz="1800" b="0" i="0" u="none" strike="noStrike" cap="none" baseline="0" dirty="0" err="1">
                <a:solidFill>
                  <a:srgbClr val="455560"/>
                </a:solidFill>
                <a:latin typeface="Calibri"/>
                <a:ea typeface="Calibri"/>
                <a:cs typeface="Calibri"/>
                <a:sym typeface="Calibri"/>
              </a:rPr>
              <a:t>i</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Soci</a:t>
            </a:r>
            <a:r>
              <a:rPr lang="en-US" sz="1800" b="0" i="0" u="none" strike="noStrike" cap="none" baseline="0" dirty="0">
                <a:solidFill>
                  <a:srgbClr val="455560"/>
                </a:solidFill>
                <a:latin typeface="Calibri"/>
                <a:ea typeface="Calibri"/>
                <a:cs typeface="Calibri"/>
                <a:sym typeface="Calibri"/>
              </a:rPr>
              <a:t> e per </a:t>
            </a:r>
            <a:r>
              <a:rPr lang="en-US" sz="1800" b="0" i="0" u="none" strike="noStrike" cap="none" baseline="0" dirty="0" err="1">
                <a:solidFill>
                  <a:srgbClr val="455560"/>
                </a:solidFill>
                <a:latin typeface="Calibri"/>
                <a:ea typeface="Calibri"/>
                <a:cs typeface="Calibri"/>
                <a:sym typeface="Calibri"/>
              </a:rPr>
              <a:t>tutti</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i</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protagonisti</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della</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progettualità</a:t>
            </a:r>
            <a:r>
              <a:rPr lang="en-US" sz="1800" b="0" i="0" u="none" strike="noStrike" cap="none" baseline="0" dirty="0">
                <a:solidFill>
                  <a:srgbClr val="455560"/>
                </a:solidFill>
                <a:latin typeface="Calibri"/>
                <a:ea typeface="Calibri"/>
                <a:cs typeface="Calibri"/>
                <a:sym typeface="Calibri"/>
              </a:rPr>
              <a:t> del </a:t>
            </a:r>
            <a:r>
              <a:rPr lang="en-US" sz="1800" b="0" i="0" u="none" strike="noStrike" cap="none" baseline="0" dirty="0" err="1">
                <a:solidFill>
                  <a:srgbClr val="455560"/>
                </a:solidFill>
                <a:latin typeface="Calibri"/>
                <a:ea typeface="Calibri"/>
                <a:cs typeface="Calibri"/>
                <a:sym typeface="Calibri"/>
              </a:rPr>
              <a:t>terzo</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millennio</a:t>
            </a:r>
            <a:endParaRPr lang="en-US" sz="1800" b="0" i="0" u="none" strike="noStrike" cap="none" baseline="0" dirty="0">
              <a:solidFill>
                <a:srgbClr val="455560"/>
              </a:solidFill>
              <a:latin typeface="Calibri"/>
              <a:ea typeface="Calibri"/>
              <a:cs typeface="Calibri"/>
              <a:sym typeface="Calibri"/>
            </a:endParaRPr>
          </a:p>
          <a:p>
            <a:pPr marL="800100" marR="0" lvl="1" indent="-228600" algn="l" rtl="0">
              <a:lnSpc>
                <a:spcPct val="100000"/>
              </a:lnSpc>
              <a:spcBef>
                <a:spcPts val="0"/>
              </a:spcBef>
              <a:spcAft>
                <a:spcPts val="0"/>
              </a:spcAft>
              <a:buClr>
                <a:srgbClr val="007AC2"/>
              </a:buClr>
              <a:buFont typeface="Arial"/>
              <a:buNone/>
            </a:pPr>
            <a:endParaRPr sz="1800" b="1" i="0" u="none" strike="noStrike" cap="none" baseline="0" dirty="0">
              <a:solidFill>
                <a:srgbClr val="455560"/>
              </a:solidFill>
              <a:latin typeface="Calibri"/>
              <a:ea typeface="Calibri"/>
              <a:cs typeface="Calibri"/>
              <a:sym typeface="Calibri"/>
            </a:endParaRPr>
          </a:p>
          <a:p>
            <a:pPr marL="342900" marR="0" lvl="0" indent="-342900" algn="l" rtl="0">
              <a:lnSpc>
                <a:spcPct val="100000"/>
              </a:lnSpc>
              <a:spcBef>
                <a:spcPts val="0"/>
              </a:spcBef>
              <a:spcAft>
                <a:spcPts val="0"/>
              </a:spcAft>
              <a:buClr>
                <a:srgbClr val="007AC2"/>
              </a:buClr>
              <a:buSzPct val="100000"/>
              <a:buFont typeface="Calibri"/>
              <a:buChar char="•"/>
            </a:pPr>
            <a:r>
              <a:rPr lang="en-US" sz="1800" b="0" i="0" u="none" strike="noStrike" cap="none" baseline="0" dirty="0" err="1">
                <a:solidFill>
                  <a:srgbClr val="455560"/>
                </a:solidFill>
                <a:latin typeface="Calibri"/>
                <a:ea typeface="Calibri"/>
                <a:cs typeface="Calibri"/>
                <a:sym typeface="Calibri"/>
              </a:rPr>
              <a:t>Sede</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principale</a:t>
            </a:r>
            <a:r>
              <a:rPr lang="en-US" sz="1800" b="0" i="0" u="none" strike="noStrike" cap="none" baseline="0" dirty="0">
                <a:solidFill>
                  <a:srgbClr val="455560"/>
                </a:solidFill>
                <a:latin typeface="Calibri"/>
                <a:ea typeface="Calibri"/>
                <a:cs typeface="Calibri"/>
                <a:sym typeface="Calibri"/>
              </a:rPr>
              <a:t> a Milano, </a:t>
            </a:r>
            <a:r>
              <a:rPr lang="en-US" sz="1800" b="0" i="0" u="none" strike="noStrike" cap="none" baseline="0" dirty="0" err="1">
                <a:solidFill>
                  <a:srgbClr val="455560"/>
                </a:solidFill>
                <a:latin typeface="Calibri"/>
                <a:ea typeface="Calibri"/>
                <a:cs typeface="Calibri"/>
                <a:sym typeface="Calibri"/>
              </a:rPr>
              <a:t>sedi</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locali</a:t>
            </a:r>
            <a:r>
              <a:rPr lang="en-US" sz="1800" b="0" i="0" u="none" strike="noStrike" cap="none" baseline="0" dirty="0">
                <a:solidFill>
                  <a:srgbClr val="455560"/>
                </a:solidFill>
                <a:latin typeface="Calibri"/>
                <a:ea typeface="Calibri"/>
                <a:cs typeface="Calibri"/>
                <a:sym typeface="Calibri"/>
              </a:rPr>
              <a:t> (Branch) in </a:t>
            </a:r>
            <a:r>
              <a:rPr lang="en-US" sz="1800" b="0" i="0" u="none" strike="noStrike" cap="none" baseline="0" dirty="0" err="1">
                <a:solidFill>
                  <a:srgbClr val="455560"/>
                </a:solidFill>
                <a:latin typeface="Calibri"/>
                <a:ea typeface="Calibri"/>
                <a:cs typeface="Calibri"/>
                <a:sym typeface="Calibri"/>
              </a:rPr>
              <a:t>tutto</a:t>
            </a:r>
            <a:r>
              <a:rPr lang="en-US" sz="1800" b="0" i="0" u="none" strike="noStrike" cap="none" baseline="0" dirty="0">
                <a:solidFill>
                  <a:srgbClr val="455560"/>
                </a:solidFill>
                <a:latin typeface="Calibri"/>
                <a:ea typeface="Calibri"/>
                <a:cs typeface="Calibri"/>
                <a:sym typeface="Calibri"/>
              </a:rPr>
              <a:t> </a:t>
            </a:r>
            <a:r>
              <a:rPr lang="en-US" sz="1800" b="0" i="0" u="none" strike="noStrike" cap="none" baseline="0" dirty="0" err="1">
                <a:solidFill>
                  <a:srgbClr val="455560"/>
                </a:solidFill>
                <a:latin typeface="Calibri"/>
                <a:ea typeface="Calibri"/>
                <a:cs typeface="Calibri"/>
                <a:sym typeface="Calibri"/>
              </a:rPr>
              <a:t>il</a:t>
            </a:r>
            <a:r>
              <a:rPr lang="en-US" sz="1800" b="0" i="0" u="none" strike="noStrike" cap="none" baseline="0" dirty="0">
                <a:solidFill>
                  <a:srgbClr val="455560"/>
                </a:solidFill>
                <a:latin typeface="Calibri"/>
                <a:ea typeface="Calibri"/>
                <a:cs typeface="Calibri"/>
                <a:sym typeface="Calibri"/>
              </a:rPr>
              <a:t> Nord e C</a:t>
            </a:r>
            <a:r>
              <a:rPr lang="en-US" sz="1800" dirty="0">
                <a:solidFill>
                  <a:srgbClr val="455560"/>
                </a:solidFill>
                <a:latin typeface="Calibri"/>
                <a:ea typeface="Calibri"/>
                <a:cs typeface="Calibri"/>
                <a:sym typeface="Calibri"/>
              </a:rPr>
              <a:t>entro </a:t>
            </a:r>
            <a:r>
              <a:rPr lang="en-US" sz="1800" b="0" i="0" u="none" strike="noStrike" cap="none" baseline="0" dirty="0" smtClean="0">
                <a:solidFill>
                  <a:srgbClr val="455560"/>
                </a:solidFill>
                <a:latin typeface="Calibri"/>
                <a:ea typeface="Calibri"/>
                <a:cs typeface="Calibri"/>
                <a:sym typeface="Calibri"/>
              </a:rPr>
              <a:t>Italia</a:t>
            </a:r>
          </a:p>
          <a:p>
            <a:pPr marL="342900" marR="0" lvl="0" indent="-342900" algn="l" rtl="0">
              <a:lnSpc>
                <a:spcPct val="100000"/>
              </a:lnSpc>
              <a:spcBef>
                <a:spcPts val="0"/>
              </a:spcBef>
              <a:spcAft>
                <a:spcPts val="0"/>
              </a:spcAft>
              <a:buClr>
                <a:srgbClr val="007AC2"/>
              </a:buClr>
              <a:buSzPct val="100000"/>
              <a:buFont typeface="Calibri"/>
              <a:buChar char="•"/>
            </a:pPr>
            <a:r>
              <a:rPr lang="en-US" dirty="0" err="1" smtClean="0">
                <a:solidFill>
                  <a:srgbClr val="455560"/>
                </a:solidFill>
                <a:latin typeface="Calibri"/>
                <a:ea typeface="Calibri"/>
                <a:cs typeface="Calibri"/>
                <a:sym typeface="Calibri"/>
              </a:rPr>
              <a:t>Oltre</a:t>
            </a:r>
            <a:r>
              <a:rPr lang="en-US" dirty="0" smtClean="0">
                <a:solidFill>
                  <a:srgbClr val="455560"/>
                </a:solidFill>
                <a:latin typeface="Calibri"/>
                <a:ea typeface="Calibri"/>
                <a:cs typeface="Calibri"/>
                <a:sym typeface="Calibri"/>
              </a:rPr>
              <a:t> 1700 </a:t>
            </a:r>
            <a:r>
              <a:rPr lang="en-US" dirty="0" err="1" smtClean="0">
                <a:solidFill>
                  <a:srgbClr val="455560"/>
                </a:solidFill>
                <a:latin typeface="Calibri"/>
                <a:ea typeface="Calibri"/>
                <a:cs typeface="Calibri"/>
                <a:sym typeface="Calibri"/>
              </a:rPr>
              <a:t>iscritti</a:t>
            </a:r>
            <a:endParaRPr lang="en-US" sz="1800" b="0" i="0" u="none" strike="noStrike" cap="none" baseline="0" dirty="0">
              <a:solidFill>
                <a:srgbClr val="455560"/>
              </a:solidFill>
              <a:latin typeface="Calibri"/>
              <a:ea typeface="Calibri"/>
              <a:cs typeface="Calibri"/>
              <a:sym typeface="Calibri"/>
            </a:endParaRPr>
          </a:p>
          <a:p>
            <a:pPr marL="342900" marR="0" lvl="0" indent="-273050" algn="l" rtl="0">
              <a:lnSpc>
                <a:spcPct val="100000"/>
              </a:lnSpc>
              <a:spcBef>
                <a:spcPts val="0"/>
              </a:spcBef>
              <a:spcAft>
                <a:spcPts val="0"/>
              </a:spcAft>
              <a:buClr>
                <a:srgbClr val="007AC2"/>
              </a:buClr>
              <a:buFont typeface="Arial"/>
              <a:buNone/>
            </a:pPr>
            <a:endParaRPr sz="1100" b="0" i="0" u="none" strike="noStrike" cap="none" baseline="0" dirty="0">
              <a:solidFill>
                <a:srgbClr val="455560"/>
              </a:solidFill>
              <a:latin typeface="Calibri"/>
              <a:ea typeface="Calibri"/>
              <a:cs typeface="Calibri"/>
              <a:sym typeface="Calibri"/>
            </a:endParaRPr>
          </a:p>
          <a:p>
            <a:pPr marL="342900" marR="0" lvl="0" indent="-228600" algn="l" rtl="0">
              <a:lnSpc>
                <a:spcPct val="100000"/>
              </a:lnSpc>
              <a:spcBef>
                <a:spcPts val="0"/>
              </a:spcBef>
              <a:spcAft>
                <a:spcPts val="0"/>
              </a:spcAft>
              <a:buClr>
                <a:srgbClr val="007AC2"/>
              </a:buClr>
              <a:buFont typeface="Arial"/>
              <a:buNone/>
            </a:pPr>
            <a:endParaRPr sz="1800" b="0" i="0" u="none" strike="noStrike" cap="none" baseline="0" dirty="0">
              <a:solidFill>
                <a:srgbClr val="455560"/>
              </a:solidFill>
              <a:latin typeface="Calibri"/>
              <a:ea typeface="Calibri"/>
              <a:cs typeface="Calibri"/>
              <a:sym typeface="Calibri"/>
            </a:endParaRPr>
          </a:p>
          <a:p>
            <a:pPr marL="342900" marR="0" lvl="0" indent="-273050" algn="l" rtl="0">
              <a:lnSpc>
                <a:spcPct val="100000"/>
              </a:lnSpc>
              <a:spcBef>
                <a:spcPts val="0"/>
              </a:spcBef>
              <a:spcAft>
                <a:spcPts val="0"/>
              </a:spcAft>
              <a:buClr>
                <a:srgbClr val="007AC2"/>
              </a:buClr>
              <a:buFont typeface="Arial"/>
              <a:buNone/>
            </a:pPr>
            <a:endParaRPr sz="1100" b="1" i="0" u="none" strike="noStrike" cap="none" baseline="0" dirty="0">
              <a:solidFill>
                <a:srgbClr val="455560"/>
              </a:solidFill>
              <a:latin typeface="Calibri"/>
              <a:ea typeface="Calibri"/>
              <a:cs typeface="Calibri"/>
              <a:sym typeface="Calibri"/>
            </a:endParaRPr>
          </a:p>
          <a:p>
            <a:pPr marL="0" marR="0" lvl="0" indent="0" algn="l" rtl="0">
              <a:lnSpc>
                <a:spcPct val="100000"/>
              </a:lnSpc>
              <a:spcBef>
                <a:spcPts val="0"/>
              </a:spcBef>
              <a:spcAft>
                <a:spcPts val="0"/>
              </a:spcAft>
              <a:buNone/>
            </a:pPr>
            <a:endParaRPr sz="1100" b="1" i="0" u="none" strike="noStrike" cap="none" baseline="0" dirty="0">
              <a:solidFill>
                <a:srgbClr val="455560"/>
              </a:solidFill>
              <a:latin typeface="Calibri"/>
              <a:ea typeface="Calibri"/>
              <a:cs typeface="Calibri"/>
              <a:sym typeface="Calibri"/>
            </a:endParaRPr>
          </a:p>
        </p:txBody>
      </p:sp>
      <p:sp>
        <p:nvSpPr>
          <p:cNvPr id="179" name="Shape 179"/>
          <p:cNvSpPr txBox="1"/>
          <p:nvPr/>
        </p:nvSpPr>
        <p:spPr>
          <a:xfrm>
            <a:off x="1524000" y="6572250"/>
            <a:ext cx="5257799" cy="28575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en-US" sz="1000" b="0" i="0" u="none" strike="noStrike" cap="none" baseline="0">
                <a:solidFill>
                  <a:schemeClr val="lt1"/>
                </a:solidFill>
                <a:latin typeface="Arial"/>
                <a:ea typeface="Arial"/>
                <a:cs typeface="Arial"/>
                <a:sym typeface="Arial"/>
              </a:rPr>
              <a:t>Essere volontari nel PMI</a:t>
            </a:r>
            <a:r>
              <a:rPr lang="en-US" sz="1000" b="0" i="0" u="none" strike="noStrike" cap="none" baseline="30000">
                <a:solidFill>
                  <a:schemeClr val="lt1"/>
                </a:solidFill>
                <a:latin typeface="Arial"/>
                <a:ea typeface="Arial"/>
                <a:cs typeface="Arial"/>
                <a:sym typeface="Arial"/>
              </a:rPr>
              <a:t>®</a:t>
            </a:r>
            <a:r>
              <a:rPr lang="en-US" sz="1000" b="0" i="0" u="none" strike="noStrike" cap="none" baseline="0">
                <a:solidFill>
                  <a:schemeClr val="lt1"/>
                </a:solidFill>
                <a:latin typeface="Arial"/>
                <a:ea typeface="Arial"/>
                <a:cs typeface="Arial"/>
                <a:sym typeface="Arial"/>
              </a:rPr>
              <a:t>-NIC</a:t>
            </a:r>
          </a:p>
        </p:txBody>
      </p:sp>
      <p:pic>
        <p:nvPicPr>
          <p:cNvPr id="5"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066800"/>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814016"/>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a:t>
            </a:r>
            <a:r>
              <a:rPr lang="it-IT" dirty="0" err="1" smtClean="0"/>
              <a:t>Ward</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40</a:t>
            </a:fld>
            <a:endParaRPr lang="it-IT"/>
          </a:p>
        </p:txBody>
      </p:sp>
      <p:pic>
        <p:nvPicPr>
          <p:cNvPr id="6" name="Immagine 5"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732" y="1880971"/>
            <a:ext cx="5620535" cy="3096057"/>
          </a:xfrm>
          <a:prstGeom prst="rect">
            <a:avLst/>
          </a:prstGeom>
        </p:spPr>
      </p:pic>
      <p:sp>
        <p:nvSpPr>
          <p:cNvPr id="7" name="Ovale 6"/>
          <p:cNvSpPr/>
          <p:nvPr/>
        </p:nvSpPr>
        <p:spPr bwMode="auto">
          <a:xfrm>
            <a:off x="5562600" y="2230821"/>
            <a:ext cx="1371600" cy="1066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
        <p:nvSpPr>
          <p:cNvPr id="8" name="Ovale 7"/>
          <p:cNvSpPr/>
          <p:nvPr/>
        </p:nvSpPr>
        <p:spPr bwMode="auto">
          <a:xfrm>
            <a:off x="4800600" y="2362200"/>
            <a:ext cx="685800" cy="66477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28175056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Dragone Nero</a:t>
            </a:r>
            <a:endParaRPr lang="it-IT" dirty="0"/>
          </a:p>
        </p:txBody>
      </p:sp>
      <p:sp>
        <p:nvSpPr>
          <p:cNvPr id="3" name="Segnaposto contenuto 2"/>
          <p:cNvSpPr>
            <a:spLocks noGrp="1"/>
          </p:cNvSpPr>
          <p:nvPr>
            <p:ph idx="1"/>
          </p:nvPr>
        </p:nvSpPr>
        <p:spPr/>
        <p:txBody>
          <a:bodyPr/>
          <a:lstStyle/>
          <a:p>
            <a:r>
              <a:rPr lang="it-IT" dirty="0" smtClean="0"/>
              <a:t>Tecnologia di Comunicazione</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41</a:t>
            </a:fld>
            <a:endParaRPr lang="it-IT"/>
          </a:p>
        </p:txBody>
      </p:sp>
      <p:pic>
        <p:nvPicPr>
          <p:cNvPr id="8194" name="Picture 2" descr="http://airpigz.com/storage/2010-december/Mitsuo_Fuchida.jpg?__SQUARESPACE_CACHEVERSION=1293282463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90800"/>
            <a:ext cx="504825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266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Dragone Nero</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42</a:t>
            </a:fld>
            <a:endParaRPr lang="it-IT"/>
          </a:p>
        </p:txBody>
      </p:sp>
      <p:pic>
        <p:nvPicPr>
          <p:cNvPr id="6" name="Immagine 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732" y="1862578"/>
            <a:ext cx="5620535" cy="3096057"/>
          </a:xfrm>
          <a:prstGeom prst="rect">
            <a:avLst/>
          </a:prstGeom>
        </p:spPr>
      </p:pic>
      <p:sp>
        <p:nvSpPr>
          <p:cNvPr id="7" name="Ovale 6"/>
          <p:cNvSpPr/>
          <p:nvPr/>
        </p:nvSpPr>
        <p:spPr bwMode="auto">
          <a:xfrm>
            <a:off x="2209800" y="2254468"/>
            <a:ext cx="1371600" cy="1066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1237293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Magic</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43</a:t>
            </a:fld>
            <a:endParaRPr lang="it-IT"/>
          </a:p>
        </p:txBody>
      </p:sp>
      <p:pic>
        <p:nvPicPr>
          <p:cNvPr id="9218" name="Picture 2" descr="http://www.jproc.ca/crypto/purp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33600"/>
            <a:ext cx="3933825"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34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Magic</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44</a:t>
            </a:fld>
            <a:endParaRPr lang="it-IT"/>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5686425" cy="497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e 6"/>
          <p:cNvSpPr/>
          <p:nvPr/>
        </p:nvSpPr>
        <p:spPr bwMode="auto">
          <a:xfrm>
            <a:off x="3581400" y="3260835"/>
            <a:ext cx="1371600" cy="930165"/>
          </a:xfrm>
          <a:prstGeom prst="ellipse">
            <a:avLst/>
          </a:prstGeom>
          <a:noFill/>
          <a:ln w="9525" cap="flat" cmpd="sng" algn="ctr">
            <a:solidFill>
              <a:srgbClr val="00885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
        <p:nvSpPr>
          <p:cNvPr id="8" name="Ovale 7"/>
          <p:cNvSpPr/>
          <p:nvPr/>
        </p:nvSpPr>
        <p:spPr bwMode="auto">
          <a:xfrm>
            <a:off x="3581400" y="4372303"/>
            <a:ext cx="1371600" cy="930165"/>
          </a:xfrm>
          <a:prstGeom prst="ellipse">
            <a:avLst/>
          </a:prstGeom>
          <a:noFill/>
          <a:ln w="9525" cap="flat" cmpd="sng" algn="ctr">
            <a:solidFill>
              <a:srgbClr val="00885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
        <p:nvSpPr>
          <p:cNvPr id="9" name="Ovale 8"/>
          <p:cNvSpPr/>
          <p:nvPr/>
        </p:nvSpPr>
        <p:spPr bwMode="auto">
          <a:xfrm>
            <a:off x="5562600" y="3260834"/>
            <a:ext cx="1371600" cy="9301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2075103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Magic</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45</a:t>
            </a:fld>
            <a:endParaRPr lang="it-IT"/>
          </a:p>
        </p:txBody>
      </p:sp>
      <p:pic>
        <p:nvPicPr>
          <p:cNvPr id="8" name="Immagine 7"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732" y="1880971"/>
            <a:ext cx="5620535" cy="3096057"/>
          </a:xfrm>
          <a:prstGeom prst="rect">
            <a:avLst/>
          </a:prstGeom>
        </p:spPr>
      </p:pic>
      <p:sp>
        <p:nvSpPr>
          <p:cNvPr id="9" name="Ovale 8"/>
          <p:cNvSpPr/>
          <p:nvPr/>
        </p:nvSpPr>
        <p:spPr bwMode="auto">
          <a:xfrm>
            <a:off x="5562600" y="2230821"/>
            <a:ext cx="1371600" cy="1066800"/>
          </a:xfrm>
          <a:prstGeom prst="ellipse">
            <a:avLst/>
          </a:prstGeom>
          <a:noFill/>
          <a:ln w="9525" cap="flat" cmpd="sng" algn="ctr">
            <a:solidFill>
              <a:srgbClr val="00885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1890822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numCol="1"/>
          <a:lstStyle/>
          <a:p>
            <a:r>
              <a:rPr lang="it-IT" dirty="0" smtClean="0"/>
              <a:t/>
            </a:r>
            <a:br>
              <a:rPr lang="it-IT" dirty="0" smtClean="0"/>
            </a:br>
            <a:r>
              <a:rPr lang="it-IT" dirty="0" smtClean="0"/>
              <a:t>USA: la </a:t>
            </a:r>
            <a:r>
              <a:rPr lang="it-IT" dirty="0"/>
              <a:t>C</a:t>
            </a:r>
            <a:r>
              <a:rPr lang="it-IT" dirty="0" smtClean="0"/>
              <a:t>atena di Comando</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46</a:t>
            </a:fld>
            <a:endParaRPr lang="it-IT"/>
          </a:p>
        </p:txBody>
      </p:sp>
      <p:sp>
        <p:nvSpPr>
          <p:cNvPr id="3" name="Segnaposto contenuto 2"/>
          <p:cNvSpPr>
            <a:spLocks noGrp="1"/>
          </p:cNvSpPr>
          <p:nvPr>
            <p:ph idx="1"/>
          </p:nvPr>
        </p:nvSpPr>
        <p:spPr/>
        <p:txBody>
          <a:bodyPr numCol="1"/>
          <a:lstStyle/>
          <a:p>
            <a:r>
              <a:rPr lang="it-IT" dirty="0" smtClean="0"/>
              <a:t>Informazioni disponibili</a:t>
            </a:r>
          </a:p>
          <a:p>
            <a:pPr lvl="1"/>
            <a:r>
              <a:rPr lang="it-IT" dirty="0" smtClean="0"/>
              <a:t>Ostilità Imminenti </a:t>
            </a:r>
            <a:r>
              <a:rPr lang="it-IT" dirty="0" smtClean="0"/>
              <a:t>(Magic)</a:t>
            </a:r>
          </a:p>
          <a:p>
            <a:pPr lvl="1"/>
            <a:r>
              <a:rPr lang="it-IT" dirty="0" smtClean="0"/>
              <a:t>Flotta Giapponese in Porto</a:t>
            </a:r>
          </a:p>
          <a:p>
            <a:pPr lvl="1"/>
            <a:r>
              <a:rPr lang="it-IT" dirty="0" smtClean="0"/>
              <a:t>150000 Giapponesi alle Hawaii (Sabotaggi</a:t>
            </a:r>
            <a:r>
              <a:rPr lang="it-IT" dirty="0" smtClean="0"/>
              <a:t>)</a:t>
            </a:r>
          </a:p>
          <a:p>
            <a:r>
              <a:rPr lang="it-IT" dirty="0" smtClean="0"/>
              <a:t>Fallimento della catena di comando</a:t>
            </a:r>
          </a:p>
          <a:p>
            <a:r>
              <a:rPr lang="it-IT" dirty="0" smtClean="0"/>
              <a:t>Comunicazioni Scadenti</a:t>
            </a:r>
          </a:p>
          <a:p>
            <a:r>
              <a:rPr lang="it-IT" dirty="0" smtClean="0"/>
              <a:t>Piani non chiari/immaturi nell’esecuzione</a:t>
            </a:r>
            <a:endParaRPr lang="it-IT" dirty="0" smtClean="0"/>
          </a:p>
          <a:p>
            <a:r>
              <a:rPr lang="it-IT" dirty="0" err="1" smtClean="0"/>
              <a:t>Stark</a:t>
            </a:r>
            <a:r>
              <a:rPr lang="it-IT" dirty="0" smtClean="0"/>
              <a:t> /Turner (</a:t>
            </a:r>
            <a:r>
              <a:rPr lang="en-US" dirty="0"/>
              <a:t>Naval Court of Inquiry, 24 </a:t>
            </a:r>
            <a:r>
              <a:rPr lang="en-US" dirty="0" smtClean="0"/>
              <a:t>Lug 1944-19 Oct </a:t>
            </a:r>
            <a:r>
              <a:rPr lang="en-US" dirty="0" smtClean="0"/>
              <a:t>1944 </a:t>
            </a:r>
            <a:r>
              <a:rPr lang="it-IT" sz="1600" dirty="0" smtClean="0">
                <a:hlinkClick r:id="rId3"/>
              </a:rPr>
              <a:t>https</a:t>
            </a:r>
            <a:r>
              <a:rPr lang="it-IT" sz="1600" dirty="0">
                <a:hlinkClick r:id="rId3"/>
              </a:rPr>
              <a:t>://</a:t>
            </a:r>
            <a:r>
              <a:rPr lang="it-IT" sz="1600" dirty="0" smtClean="0">
                <a:hlinkClick r:id="rId3"/>
              </a:rPr>
              <a:t>www.nsa.gov/about/cryptologic_heritage/center_crypt_history/pearl_harbor_review/investigations.shtml</a:t>
            </a:r>
            <a:r>
              <a:rPr lang="it-IT" dirty="0" smtClean="0"/>
              <a:t>)</a:t>
            </a:r>
            <a:endParaRPr lang="it-IT" sz="1600" dirty="0" smtClean="0"/>
          </a:p>
          <a:p>
            <a:pPr marL="0" indent="0">
              <a:buNone/>
            </a:pPr>
            <a:endParaRPr lang="it-IT" dirty="0"/>
          </a:p>
        </p:txBody>
      </p:sp>
    </p:spTree>
    <p:extLst>
      <p:ext uri="{BB962C8B-B14F-4D97-AF65-F5344CB8AC3E}">
        <p14:creationId xmlns:p14="http://schemas.microsoft.com/office/powerpoint/2010/main" val="363798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47</a:t>
            </a:fld>
            <a:endParaRPr lang="it-IT"/>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5686425" cy="497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e 6"/>
          <p:cNvSpPr/>
          <p:nvPr/>
        </p:nvSpPr>
        <p:spPr bwMode="auto">
          <a:xfrm>
            <a:off x="2286000" y="4191000"/>
            <a:ext cx="1371600" cy="1066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
        <p:nvSpPr>
          <p:cNvPr id="2" name="Titolo 1"/>
          <p:cNvSpPr>
            <a:spLocks noGrp="1"/>
          </p:cNvSpPr>
          <p:nvPr>
            <p:ph type="title"/>
          </p:nvPr>
        </p:nvSpPr>
        <p:spPr/>
        <p:txBody>
          <a:bodyPr/>
          <a:lstStyle/>
          <a:p>
            <a:r>
              <a:rPr lang="it-IT" dirty="0" smtClean="0"/>
              <a:t>USA: la </a:t>
            </a:r>
            <a:r>
              <a:rPr lang="it-IT" dirty="0" smtClean="0"/>
              <a:t>Catena di Comando</a:t>
            </a:r>
            <a:endParaRPr lang="it-IT" dirty="0"/>
          </a:p>
        </p:txBody>
      </p:sp>
      <p:sp>
        <p:nvSpPr>
          <p:cNvPr id="8" name="Ovale 7"/>
          <p:cNvSpPr/>
          <p:nvPr/>
        </p:nvSpPr>
        <p:spPr bwMode="auto">
          <a:xfrm>
            <a:off x="3581400" y="4191000"/>
            <a:ext cx="1371600" cy="1066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
        <p:nvSpPr>
          <p:cNvPr id="9" name="Ovale 8"/>
          <p:cNvSpPr/>
          <p:nvPr/>
        </p:nvSpPr>
        <p:spPr bwMode="auto">
          <a:xfrm>
            <a:off x="5562600" y="4191000"/>
            <a:ext cx="1371600" cy="1066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31064706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Conclusioni</a:t>
            </a:r>
            <a:endParaRPr lang="it-IT" dirty="0"/>
          </a:p>
        </p:txBody>
      </p:sp>
      <p:sp>
        <p:nvSpPr>
          <p:cNvPr id="3" name="Segnaposto contenuto 2"/>
          <p:cNvSpPr>
            <a:spLocks noGrp="1"/>
          </p:cNvSpPr>
          <p:nvPr>
            <p:ph idx="1"/>
          </p:nvPr>
        </p:nvSpPr>
        <p:spPr/>
        <p:txBody>
          <a:bodyPr/>
          <a:lstStyle/>
          <a:p>
            <a:r>
              <a:rPr lang="it-IT" dirty="0" smtClean="0"/>
              <a:t>Un piano di comunicazione è utile in particolare in circostanze critiche</a:t>
            </a:r>
          </a:p>
          <a:p>
            <a:r>
              <a:rPr lang="it-IT" dirty="0" smtClean="0"/>
              <a:t>Un buon piano di comunicazione è subordinato al piano d’azione principale e all’analisi del rischio</a:t>
            </a:r>
          </a:p>
          <a:p>
            <a:r>
              <a:rPr lang="it-IT" dirty="0" smtClean="0"/>
              <a:t>Un buon piano di comunicazione presuppone la conoscenza di tutte le informazioni critiche e un corretto metodo per interpretarle</a:t>
            </a:r>
          </a:p>
          <a:p>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48</a:t>
            </a:fld>
            <a:endParaRPr lang="it-IT"/>
          </a:p>
        </p:txBody>
      </p:sp>
    </p:spTree>
    <p:extLst>
      <p:ext uri="{BB962C8B-B14F-4D97-AF65-F5344CB8AC3E}">
        <p14:creationId xmlns:p14="http://schemas.microsoft.com/office/powerpoint/2010/main" val="15956952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52600"/>
            <a:ext cx="7772400" cy="1470025"/>
          </a:xfrm>
        </p:spPr>
        <p:txBody>
          <a:bodyPr/>
          <a:lstStyle/>
          <a:p>
            <a:r>
              <a:rPr lang="en-US" sz="8000" dirty="0" smtClean="0">
                <a:solidFill>
                  <a:srgbClr val="C00000"/>
                </a:solidFill>
                <a:latin typeface="Candara" pitchFamily="34" charset="0"/>
              </a:rPr>
              <a:t>L</a:t>
            </a:r>
            <a:r>
              <a:rPr lang="en-US" sz="8000" dirty="0" smtClean="0">
                <a:latin typeface="Candara" pitchFamily="34" charset="0"/>
              </a:rPr>
              <a:t>et</a:t>
            </a:r>
            <a:r>
              <a:rPr lang="en-US" sz="8000" dirty="0" smtClean="0">
                <a:solidFill>
                  <a:srgbClr val="C00000"/>
                </a:solidFill>
                <a:latin typeface="Candara" pitchFamily="34" charset="0"/>
              </a:rPr>
              <a:t>’</a:t>
            </a:r>
            <a:r>
              <a:rPr lang="en-US" sz="8000" dirty="0" smtClean="0">
                <a:latin typeface="Candara" pitchFamily="34" charset="0"/>
              </a:rPr>
              <a:t>s go </a:t>
            </a:r>
            <a:r>
              <a:rPr lang="en-US" sz="8000" dirty="0" smtClean="0">
                <a:solidFill>
                  <a:srgbClr val="C00000"/>
                </a:solidFill>
                <a:latin typeface="Candara" pitchFamily="34" charset="0"/>
              </a:rPr>
              <a:t>!</a:t>
            </a:r>
            <a:endParaRPr lang="en-US" sz="8000" dirty="0">
              <a:solidFill>
                <a:srgbClr val="C00000"/>
              </a:solidFill>
              <a:latin typeface="Candara" pitchFamily="34" charset="0"/>
            </a:endParaRPr>
          </a:p>
        </p:txBody>
      </p:sp>
      <p:sp>
        <p:nvSpPr>
          <p:cNvPr id="3" name="Subtitle 2"/>
          <p:cNvSpPr>
            <a:spLocks noGrp="1"/>
          </p:cNvSpPr>
          <p:nvPr>
            <p:ph type="subTitle" idx="1"/>
          </p:nvPr>
        </p:nvSpPr>
        <p:spPr>
          <a:xfrm>
            <a:off x="1371600" y="3733800"/>
            <a:ext cx="6400800" cy="1752600"/>
          </a:xfrm>
        </p:spPr>
        <p:txBody>
          <a:bodyPr/>
          <a:lstStyle/>
          <a:p>
            <a:r>
              <a:rPr lang="en-US" sz="2800" dirty="0" smtClean="0">
                <a:solidFill>
                  <a:srgbClr val="007AC2"/>
                </a:solidFill>
                <a:latin typeface="Arial Rounded MT Bold" pitchFamily="34" charset="0"/>
                <a:ea typeface="+mj-ea"/>
                <a:cs typeface="+mj-cs"/>
              </a:rPr>
              <a:t>Project Management Institute</a:t>
            </a:r>
          </a:p>
          <a:p>
            <a:r>
              <a:rPr lang="en-US" sz="2800" dirty="0" smtClean="0">
                <a:solidFill>
                  <a:srgbClr val="007AC2"/>
                </a:solidFill>
                <a:latin typeface="Arial Rounded MT Bold" pitchFamily="34" charset="0"/>
                <a:ea typeface="+mj-ea"/>
                <a:cs typeface="+mj-cs"/>
              </a:rPr>
              <a:t>Branch Emilia-Romagna </a:t>
            </a:r>
            <a:r>
              <a:rPr lang="en-US" sz="2800" dirty="0">
                <a:solidFill>
                  <a:srgbClr val="007AC2"/>
                </a:solidFill>
                <a:latin typeface="Arial Rounded MT Bold" pitchFamily="34" charset="0"/>
                <a:ea typeface="+mj-ea"/>
                <a:cs typeface="+mj-cs"/>
              </a:rPr>
              <a:t>e Marche</a:t>
            </a:r>
          </a:p>
          <a:p>
            <a:r>
              <a:rPr lang="en-US" dirty="0" smtClean="0">
                <a:latin typeface="Arial Rounded MT Bold" pitchFamily="34" charset="0"/>
              </a:rPr>
              <a:t>emiliaromagna-marche@pmi-nic.org</a:t>
            </a:r>
            <a:endParaRPr lang="en-US" dirty="0">
              <a:latin typeface="Arial Rounded MT Bold" pitchFamily="34" charset="0"/>
            </a:endParaRPr>
          </a:p>
        </p:txBody>
      </p:sp>
    </p:spTree>
    <p:extLst>
      <p:ext uri="{BB962C8B-B14F-4D97-AF65-F5344CB8AC3E}">
        <p14:creationId xmlns:p14="http://schemas.microsoft.com/office/powerpoint/2010/main" val="100804927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Processi</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5</a:t>
            </a:fld>
            <a:endParaRPr lang="it-IT"/>
          </a:p>
        </p:txBody>
      </p:sp>
      <p:sp>
        <p:nvSpPr>
          <p:cNvPr id="6" name="Segnaposto contenuto 5"/>
          <p:cNvSpPr>
            <a:spLocks noGrp="1"/>
          </p:cNvSpPr>
          <p:nvPr>
            <p:ph idx="1"/>
          </p:nvPr>
        </p:nvSpPr>
        <p:spPr/>
        <p:txBody>
          <a:bodyPr/>
          <a:lstStyle/>
          <a:p>
            <a:endParaRPr lang="it-IT"/>
          </a:p>
        </p:txBody>
      </p:sp>
      <p:pic>
        <p:nvPicPr>
          <p:cNvPr id="1026" name="Picture 2" descr="Testo alternativo generato dal computer: Pnect Communlcatlmis&#10;I Management Overview&#10;‘- -&#10;10.1 Plan ConnnnnlcaUons 10.2 Manage 10.3 Control&#10;Management Camnnlnatlong Communicatica.&#10;.1 Inputs -1 Inputs .1 Inputs&#10;.1 Project management plan .1 Communications management .1 Project management plan&#10;.2 Stakeholder register plan .2 Project communications&#10;.3 Enterpnse envirorsnental .2 Work performance reports .3 Issue log&#10;factors .3 Enterprise enviroranental .4 Work performance data&#10;.4 Organizational process assets tactors .5 Organizational process assets&#10;.4 Organizational process assets&#10;.2 Tools &amp; Techniques .2 Tools &amp; Techniques&#10;.1 Communication requirements .2 Tools &amp; Techniques .1 Information management&#10;analysis .1 Communication technology systems&#10;.2 Communication technology .2 Communication models .2 Expert judgment&#10;.3 Communication models .3 Communication methods .3 Meetings&#10;.4 Communication methods .4 Information management&#10;.5 Meetings systems .3 Outputs&#10;.5 Performance reporting .1 Work performance information&#10;.3 Outputs .2 Change requests&#10;.1 Communications management .3 Outputs .3 Project management plan&#10;plan i Project communications updates&#10;.2 Project documents updates .2 Project management plan .4 Project documents updates&#10;updates .5 Organizational process assets&#10;.3 Project doc rents updates updates&#10;.4 Organizational process assets&#10;upd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40116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991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Quadro Storico</a:t>
            </a:r>
            <a:endParaRPr lang="it-IT" dirty="0"/>
          </a:p>
        </p:txBody>
      </p:sp>
      <p:sp>
        <p:nvSpPr>
          <p:cNvPr id="3" name="Segnaposto contenuto 2"/>
          <p:cNvSpPr>
            <a:spLocks noGrp="1"/>
          </p:cNvSpPr>
          <p:nvPr>
            <p:ph idx="1"/>
          </p:nvPr>
        </p:nvSpPr>
        <p:spPr/>
        <p:txBody>
          <a:bodyPr numCol="2"/>
          <a:lstStyle/>
          <a:p>
            <a:r>
              <a:rPr lang="it-IT" dirty="0" smtClean="0"/>
              <a:t>1929</a:t>
            </a:r>
          </a:p>
          <a:p>
            <a:pPr lvl="1"/>
            <a:r>
              <a:rPr lang="it-IT" dirty="0" smtClean="0"/>
              <a:t>Crisi di </a:t>
            </a:r>
            <a:r>
              <a:rPr lang="it-IT" dirty="0" err="1" smtClean="0"/>
              <a:t>Wall</a:t>
            </a:r>
            <a:r>
              <a:rPr lang="it-IT" dirty="0" smtClean="0"/>
              <a:t> Street</a:t>
            </a:r>
          </a:p>
          <a:p>
            <a:pPr lvl="1"/>
            <a:r>
              <a:rPr lang="it-IT" dirty="0" smtClean="0"/>
              <a:t>USA: Disarmo/Riduzione Investimenti</a:t>
            </a:r>
          </a:p>
          <a:p>
            <a:r>
              <a:rPr lang="it-IT" dirty="0" smtClean="0"/>
              <a:t>1931</a:t>
            </a:r>
          </a:p>
          <a:p>
            <a:pPr lvl="1"/>
            <a:r>
              <a:rPr lang="it-IT" dirty="0" smtClean="0"/>
              <a:t>Invasione della Manciuria</a:t>
            </a:r>
          </a:p>
          <a:p>
            <a:r>
              <a:rPr lang="it-IT" dirty="0"/>
              <a:t>1933</a:t>
            </a:r>
          </a:p>
          <a:p>
            <a:pPr lvl="1"/>
            <a:r>
              <a:rPr lang="it-IT" dirty="0"/>
              <a:t>Ascesa del Nazismo in Germania</a:t>
            </a:r>
          </a:p>
          <a:p>
            <a:endParaRPr lang="it-IT" dirty="0" smtClean="0"/>
          </a:p>
          <a:p>
            <a:r>
              <a:rPr lang="it-IT" dirty="0" smtClean="0"/>
              <a:t>1937</a:t>
            </a:r>
          </a:p>
          <a:p>
            <a:pPr lvl="1"/>
            <a:r>
              <a:rPr lang="it-IT" dirty="0" smtClean="0"/>
              <a:t>Guerra Sino Giapponese</a:t>
            </a:r>
          </a:p>
          <a:p>
            <a:r>
              <a:rPr lang="it-IT" dirty="0" smtClean="0"/>
              <a:t>1939</a:t>
            </a:r>
          </a:p>
          <a:p>
            <a:pPr lvl="1"/>
            <a:r>
              <a:rPr lang="it-IT" dirty="0" smtClean="0"/>
              <a:t>Guerra in Europa</a:t>
            </a:r>
          </a:p>
          <a:p>
            <a:r>
              <a:rPr lang="it-IT" dirty="0" smtClean="0"/>
              <a:t>1940</a:t>
            </a:r>
          </a:p>
          <a:p>
            <a:pPr lvl="1"/>
            <a:r>
              <a:rPr lang="it-IT" dirty="0" smtClean="0"/>
              <a:t>Sanzioni Economiche al Giappone</a:t>
            </a:r>
          </a:p>
          <a:p>
            <a:pPr lvl="1"/>
            <a:r>
              <a:rPr lang="it-IT" dirty="0" smtClean="0"/>
              <a:t>Patto Tripartito</a:t>
            </a:r>
          </a:p>
          <a:p>
            <a:pPr lvl="1"/>
            <a:r>
              <a:rPr lang="it-IT" dirty="0" smtClean="0"/>
              <a:t>11/12 </a:t>
            </a:r>
            <a:r>
              <a:rPr lang="it-IT" dirty="0"/>
              <a:t>Novembre: Taranto</a:t>
            </a:r>
          </a:p>
          <a:p>
            <a:pPr lvl="1"/>
            <a:endParaRPr lang="it-IT" dirty="0" smtClean="0"/>
          </a:p>
          <a:p>
            <a:endParaRPr lang="it-IT" dirty="0" smtClean="0"/>
          </a:p>
          <a:p>
            <a:pPr lvl="1"/>
            <a:endParaRPr lang="it-IT" dirty="0" smtClean="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6</a:t>
            </a:fld>
            <a:endParaRPr lang="it-IT"/>
          </a:p>
        </p:txBody>
      </p:sp>
    </p:spTree>
    <p:extLst>
      <p:ext uri="{BB962C8B-B14F-4D97-AF65-F5344CB8AC3E}">
        <p14:creationId xmlns:p14="http://schemas.microsoft.com/office/powerpoint/2010/main" val="292120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additive="base">
                                        <p:cTn id="7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Fattori Ambientali</a:t>
            </a:r>
            <a:endParaRPr lang="it-IT" dirty="0"/>
          </a:p>
        </p:txBody>
      </p:sp>
      <p:sp>
        <p:nvSpPr>
          <p:cNvPr id="3" name="Segnaposto contenuto 2"/>
          <p:cNvSpPr>
            <a:spLocks noGrp="1"/>
          </p:cNvSpPr>
          <p:nvPr>
            <p:ph idx="1"/>
          </p:nvPr>
        </p:nvSpPr>
        <p:spPr/>
        <p:txBody>
          <a:bodyPr/>
          <a:lstStyle/>
          <a:p>
            <a:r>
              <a:rPr lang="it-IT" dirty="0" smtClean="0"/>
              <a:t>Scorte Limitate </a:t>
            </a:r>
          </a:p>
          <a:p>
            <a:r>
              <a:rPr lang="it-IT" dirty="0" smtClean="0"/>
              <a:t>Esercito e Marina sono Ostili e non Cooperano</a:t>
            </a:r>
          </a:p>
          <a:p>
            <a:r>
              <a:rPr lang="it-IT" dirty="0" smtClean="0"/>
              <a:t>Dispongono di Propri Reparti di Aviazione </a:t>
            </a:r>
          </a:p>
          <a:p>
            <a:r>
              <a:rPr lang="it-IT" dirty="0" smtClean="0"/>
              <a:t>Aviazione di Esercito e Marina Dispongono di Mezzi Diversi </a:t>
            </a:r>
          </a:p>
          <a:p>
            <a:r>
              <a:rPr lang="it-IT" dirty="0" smtClean="0"/>
              <a:t>Scadente </a:t>
            </a:r>
            <a:r>
              <a:rPr lang="it-IT" smtClean="0"/>
              <a:t>organizzazione logistica </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7</a:t>
            </a:fld>
            <a:endParaRPr lang="it-IT"/>
          </a:p>
        </p:txBody>
      </p:sp>
    </p:spTree>
    <p:extLst>
      <p:ext uri="{BB962C8B-B14F-4D97-AF65-F5344CB8AC3E}">
        <p14:creationId xmlns:p14="http://schemas.microsoft.com/office/powerpoint/2010/main" val="198488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Fattori Ambientali</a:t>
            </a:r>
            <a:endParaRPr lang="it-IT" dirty="0"/>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8</a:t>
            </a:fld>
            <a:endParaRPr lang="it-IT"/>
          </a:p>
        </p:txBody>
      </p:sp>
      <p:pic>
        <p:nvPicPr>
          <p:cNvPr id="1026" name="Picture 2" descr="http://cdn.shopify.com/s/files/1/0071/5032/products/pacific_ocean_heam.png?v=13584069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4400"/>
            <a:ext cx="6781800" cy="5493351"/>
          </a:xfrm>
          <a:prstGeom prst="rect">
            <a:avLst/>
          </a:prstGeom>
          <a:noFill/>
          <a:extLst>
            <a:ext uri="{909E8E84-426E-40DD-AFC4-6F175D3DCCD1}">
              <a14:hiddenFill xmlns:a14="http://schemas.microsoft.com/office/drawing/2010/main">
                <a:solidFill>
                  <a:srgbClr val="FFFFFF"/>
                </a:solidFill>
              </a14:hiddenFill>
            </a:ext>
          </a:extLst>
        </p:spPr>
      </p:pic>
      <p:sp>
        <p:nvSpPr>
          <p:cNvPr id="7" name="Ovale 6"/>
          <p:cNvSpPr/>
          <p:nvPr/>
        </p:nvSpPr>
        <p:spPr bwMode="auto">
          <a:xfrm>
            <a:off x="5067300" y="3016469"/>
            <a:ext cx="304800" cy="304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charset="0"/>
            </a:endParaRPr>
          </a:p>
        </p:txBody>
      </p:sp>
      <p:cxnSp>
        <p:nvCxnSpPr>
          <p:cNvPr id="9" name="Connettore 2 8"/>
          <p:cNvCxnSpPr/>
          <p:nvPr/>
        </p:nvCxnSpPr>
        <p:spPr bwMode="auto">
          <a:xfrm flipH="1" flipV="1">
            <a:off x="3263462" y="2764221"/>
            <a:ext cx="1752600" cy="3048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5" name="Connettore 2 14"/>
          <p:cNvCxnSpPr/>
          <p:nvPr/>
        </p:nvCxnSpPr>
        <p:spPr bwMode="auto">
          <a:xfrm flipH="1">
            <a:off x="3314700" y="3300248"/>
            <a:ext cx="1714500" cy="6096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0" name="Connettore 1 19"/>
          <p:cNvCxnSpPr/>
          <p:nvPr/>
        </p:nvCxnSpPr>
        <p:spPr bwMode="auto">
          <a:xfrm>
            <a:off x="5486400" y="2019300"/>
            <a:ext cx="762000" cy="175260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49721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Piano Giapponese</a:t>
            </a:r>
            <a:endParaRPr lang="it-IT" dirty="0"/>
          </a:p>
        </p:txBody>
      </p:sp>
      <p:sp>
        <p:nvSpPr>
          <p:cNvPr id="3" name="Segnaposto contenuto 2"/>
          <p:cNvSpPr>
            <a:spLocks noGrp="1"/>
          </p:cNvSpPr>
          <p:nvPr>
            <p:ph idx="1"/>
          </p:nvPr>
        </p:nvSpPr>
        <p:spPr/>
        <p:txBody>
          <a:bodyPr/>
          <a:lstStyle/>
          <a:p>
            <a:r>
              <a:rPr lang="it-IT" dirty="0" smtClean="0"/>
              <a:t>Strategia: Acquisire il controllo di territori e risorse strategiche nel sudest asiatico e nel pacifico</a:t>
            </a:r>
          </a:p>
          <a:p>
            <a:r>
              <a:rPr lang="it-IT" dirty="0" smtClean="0"/>
              <a:t>Tattica: Portare un colpo decisivo al morale e alle capacità offensive statunitensi nel Pacifico</a:t>
            </a:r>
          </a:p>
          <a:p>
            <a:r>
              <a:rPr lang="it-IT" dirty="0" smtClean="0"/>
              <a:t>Goal: …</a:t>
            </a:r>
          </a:p>
        </p:txBody>
      </p:sp>
      <p:sp>
        <p:nvSpPr>
          <p:cNvPr id="4" name="Segnaposto data 3"/>
          <p:cNvSpPr>
            <a:spLocks noGrp="1"/>
          </p:cNvSpPr>
          <p:nvPr>
            <p:ph type="dt" sz="half" idx="10"/>
          </p:nvPr>
        </p:nvSpPr>
        <p:spPr/>
        <p:txBody>
          <a:bodyPr/>
          <a:lstStyle/>
          <a:p>
            <a:pPr>
              <a:defRPr/>
            </a:pPr>
            <a:fld id="{F6F5133E-9658-49C0-A3A8-E30D1F9A6133}" type="datetime1">
              <a:rPr lang="it-IT" smtClean="0"/>
              <a:pPr>
                <a:defRPr/>
              </a:pPr>
              <a:t>30/06/2015</a:t>
            </a:fld>
            <a:endParaRPr lang="it-IT"/>
          </a:p>
        </p:txBody>
      </p:sp>
      <p:sp>
        <p:nvSpPr>
          <p:cNvPr id="5" name="Segnaposto numero diapositiva 4"/>
          <p:cNvSpPr>
            <a:spLocks noGrp="1"/>
          </p:cNvSpPr>
          <p:nvPr>
            <p:ph type="sldNum" sz="quarter" idx="11"/>
          </p:nvPr>
        </p:nvSpPr>
        <p:spPr/>
        <p:txBody>
          <a:bodyPr/>
          <a:lstStyle/>
          <a:p>
            <a:pPr>
              <a:defRPr/>
            </a:pPr>
            <a:fld id="{49221EB8-3139-4C48-83A2-7C3A1D869811}" type="slidenum">
              <a:rPr lang="it-IT" smtClean="0"/>
              <a:pPr>
                <a:defRPr/>
              </a:pPr>
              <a:t>9</a:t>
            </a:fld>
            <a:endParaRPr lang="it-IT"/>
          </a:p>
        </p:txBody>
      </p:sp>
    </p:spTree>
    <p:extLst>
      <p:ext uri="{BB962C8B-B14F-4D97-AF65-F5344CB8AC3E}">
        <p14:creationId xmlns:p14="http://schemas.microsoft.com/office/powerpoint/2010/main" val="3553484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8193</TotalTime>
  <Words>1291</Words>
  <Application>Microsoft Office PowerPoint</Application>
  <PresentationFormat>Presentazione su schermo (4:3)</PresentationFormat>
  <Paragraphs>308</Paragraphs>
  <Slides>49</Slides>
  <Notes>11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49</vt:i4>
      </vt:variant>
    </vt:vector>
  </HeadingPairs>
  <TitlesOfParts>
    <vt:vector size="55" baseType="lpstr">
      <vt:lpstr>Arial</vt:lpstr>
      <vt:lpstr>Arial Rounded MT Bold</vt:lpstr>
      <vt:lpstr>Calibri</vt:lpstr>
      <vt:lpstr>Candara</vt:lpstr>
      <vt:lpstr>Times</vt:lpstr>
      <vt:lpstr>1_Blank Presentation</vt:lpstr>
      <vt:lpstr>Presentazione standard di PowerPoint</vt:lpstr>
      <vt:lpstr>Presentazione standard di PowerPoint</vt:lpstr>
      <vt:lpstr>Agenda</vt:lpstr>
      <vt:lpstr>Il PMI® Northern Italy Chapter</vt:lpstr>
      <vt:lpstr>I Processi</vt:lpstr>
      <vt:lpstr>Quadro Storico</vt:lpstr>
      <vt:lpstr>Fattori Ambientali</vt:lpstr>
      <vt:lpstr>Fattori Ambientali</vt:lpstr>
      <vt:lpstr>Il Piano Giapponese</vt:lpstr>
      <vt:lpstr>Attaccare Pearl Harbor</vt:lpstr>
      <vt:lpstr>Mitsubishi A6M2 Zero</vt:lpstr>
      <vt:lpstr>Aichi D3A (Val)</vt:lpstr>
      <vt:lpstr>Nakajima B5N (Kate)</vt:lpstr>
      <vt:lpstr>Obiettivi Operativi</vt:lpstr>
      <vt:lpstr>Il Piano Giapponese: Rischi</vt:lpstr>
      <vt:lpstr>Il Piano Giapponese: Rischi</vt:lpstr>
      <vt:lpstr>I Piani USA</vt:lpstr>
      <vt:lpstr>Quadro Storico</vt:lpstr>
      <vt:lpstr>Stakeholder</vt:lpstr>
      <vt:lpstr>Stakeholder</vt:lpstr>
      <vt:lpstr>Stakeholder</vt:lpstr>
      <vt:lpstr>Stakeholder</vt:lpstr>
      <vt:lpstr>Stakeholder</vt:lpstr>
      <vt:lpstr>Stakeholder</vt:lpstr>
      <vt:lpstr>Communication Requirements</vt:lpstr>
      <vt:lpstr>Communication Technology</vt:lpstr>
      <vt:lpstr>Communication Technology</vt:lpstr>
      <vt:lpstr>Communication Model</vt:lpstr>
      <vt:lpstr>Communication Model</vt:lpstr>
      <vt:lpstr>Il Piano di Comunicazione Giapponese</vt:lpstr>
      <vt:lpstr>Esiti…</vt:lpstr>
      <vt:lpstr>Opana Point</vt:lpstr>
      <vt:lpstr>Opana Point</vt:lpstr>
      <vt:lpstr>Opana Point</vt:lpstr>
      <vt:lpstr>Opana Point</vt:lpstr>
      <vt:lpstr>Opana Point</vt:lpstr>
      <vt:lpstr>Il Ward e il Sommergibile Giapponese</vt:lpstr>
      <vt:lpstr>Il Ward e il Sommergibile Giapponese</vt:lpstr>
      <vt:lpstr>Il Ward</vt:lpstr>
      <vt:lpstr>Il Ward</vt:lpstr>
      <vt:lpstr>Dragone Nero</vt:lpstr>
      <vt:lpstr>Dragone Nero</vt:lpstr>
      <vt:lpstr>Magic</vt:lpstr>
      <vt:lpstr>Magic</vt:lpstr>
      <vt:lpstr>Magic</vt:lpstr>
      <vt:lpstr> USA: la Catena di Comando</vt:lpstr>
      <vt:lpstr>USA: la Catena di Comando</vt:lpstr>
      <vt:lpstr>Conclusioni</vt:lpstr>
      <vt:lpstr>Let’s go !</vt:lpstr>
    </vt:vector>
  </TitlesOfParts>
  <Company>The Gate Worldwide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freelance01</dc:creator>
  <cp:lastModifiedBy>Luca</cp:lastModifiedBy>
  <cp:revision>556</cp:revision>
  <dcterms:created xsi:type="dcterms:W3CDTF">2010-05-28T14:23:57Z</dcterms:created>
  <dcterms:modified xsi:type="dcterms:W3CDTF">2015-06-30T15:35:56Z</dcterms:modified>
</cp:coreProperties>
</file>