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25" r:id="rId1"/>
  </p:sldMasterIdLst>
  <p:notesMasterIdLst>
    <p:notesMasterId r:id="rId8"/>
  </p:notesMasterIdLst>
  <p:handoutMasterIdLst>
    <p:handoutMasterId r:id="rId9"/>
  </p:handoutMasterIdLst>
  <p:sldIdLst>
    <p:sldId id="266" r:id="rId2"/>
    <p:sldId id="267" r:id="rId3"/>
    <p:sldId id="263" r:id="rId4"/>
    <p:sldId id="268" r:id="rId5"/>
    <p:sldId id="269" r:id="rId6"/>
    <p:sldId id="270" r:id="rId7"/>
  </p:sldIdLst>
  <p:sldSz cx="9144000" cy="6858000" type="screen4x3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>
        <p:scale>
          <a:sx n="100" d="100"/>
          <a:sy n="100" d="100"/>
        </p:scale>
        <p:origin x="-4192" y="-1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6E7D018D-748F-47BF-843A-40349A141CAC}" type="datetimeFigureOut">
              <a:rPr lang="it-IT" smtClean="0"/>
              <a:pPr/>
              <a:t>26/02/18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04AC5213-BACC-41AB-9B61-B40CF6C5296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2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23E9B8FB-2ABD-42C9-A6DA-A6789EAF441D}" type="datetimeFigureOut">
              <a:rPr lang="it-IT"/>
              <a:pPr/>
              <a:t>26/02/18</a:t>
            </a:fld>
            <a:endParaRPr lang="it-IT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BE2A7042-DEED-4AA1-9E89-4A16B2572577}" type="slidenum">
              <a:rPr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90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pertina 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it-IT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it-IT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it-IT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il titolo dell'album di foto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26/02/18</a:t>
            </a:fld>
            <a:endParaRPr kumimoji="0" lang="it-IT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chemeClr val="bg1"/>
                </a:solidFill>
              </a:rPr>
              <a:pPr/>
              <a:t>‹n.›</a:t>
            </a:fld>
            <a:endParaRPr kumimoji="0" lang="it-IT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it-IT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it-IT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it-IT"/>
              <a:t>Fare clic per inserire la data o dettagli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 foto vertical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it-IT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it-IT" sz="2000" i="0"/>
            </a:lvl1pPr>
            <a:extLst/>
          </a:lstStyle>
          <a:p>
            <a:pPr lvl="0"/>
            <a:r>
              <a:rPr kumimoji="0" lang="it-IT"/>
              <a:t>Fare clic per inserire una didascalia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it-IT">
                <a:solidFill>
                  <a:schemeClr val="bg1"/>
                </a:solidFill>
              </a:rPr>
              <a:pPr algn="r"/>
              <a:t>26/02/18</a:t>
            </a:fld>
            <a:endParaRPr kumimoji="0" lang="it-IT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it-IT">
                <a:solidFill>
                  <a:srgbClr val="FFFFFF"/>
                </a:solidFill>
              </a:rPr>
              <a:pPr/>
              <a:t>‹n.›</a:t>
            </a:fld>
            <a:endParaRPr kumimoji="0" lang="it-IT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it-IT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it-IT" smtClean="0"/>
              <a:pPr/>
              <a:t>26/02/18</a:t>
            </a:fld>
            <a:endParaRPr kumimoji="0"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it-IT" smtClean="0"/>
              <a:pPr/>
              <a:t>‹n.›</a:t>
            </a:fld>
            <a:endParaRPr kumimoji="0"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it-IT" smtClean="0"/>
              <a:pPr/>
              <a:t>26/02/18</a:t>
            </a:fld>
            <a:endParaRPr kumimoji="0"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it-IT" smtClean="0"/>
              <a:pPr/>
              <a:t>‹n.›</a:t>
            </a:fld>
            <a:endParaRPr kumimoji="0"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it-IT" smtClean="0">
                <a:solidFill>
                  <a:schemeClr val="bg1"/>
                </a:solidFill>
              </a:rPr>
              <a:pPr algn="r"/>
              <a:t>26/02/18</a:t>
            </a:fld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/>
            <a:endParaRPr kumimoji="0" lang="it-IT">
              <a:solidFill>
                <a:schemeClr val="bg1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it-IT" smtClean="0">
                <a:solidFill>
                  <a:schemeClr val="bg1"/>
                </a:solidFill>
              </a:rPr>
              <a:pPr/>
              <a:t>‹n.›</a:t>
            </a:fld>
            <a:endParaRPr kumimoji="0" lang="it-IT">
              <a:solidFill>
                <a:schemeClr val="bg1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561976" y="5537199"/>
            <a:ext cx="6588000" cy="1152000"/>
          </a:xfrm>
          <a:ln>
            <a:solidFill>
              <a:schemeClr val="accent1"/>
            </a:solidFill>
          </a:ln>
        </p:spPr>
        <p:txBody>
          <a:bodyPr/>
          <a:lstStyle>
            <a:extLst/>
          </a:lstStyle>
          <a:p>
            <a:pPr algn="ctr"/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COMMISSIONE</a:t>
            </a:r>
            <a:endParaRPr lang="it-IT" sz="3600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5"/>
          </p:nvPr>
        </p:nvSpPr>
        <p:spPr>
          <a:xfrm rot="16200000">
            <a:off x="5323853" y="2186303"/>
            <a:ext cx="5184000" cy="1350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182880" tIns="91440" anchor="ctr">
            <a:noAutofit/>
          </a:bodyPr>
          <a:lstStyle/>
          <a:p>
            <a:pPr algn="ctr"/>
            <a:r>
              <a:rPr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RICOSTRUZIONE</a:t>
            </a:r>
            <a:endParaRPr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853" y="5537199"/>
            <a:ext cx="1350000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D:\francesco\ordine\presentazione comm-ricostruzione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6" y="282112"/>
            <a:ext cx="6588000" cy="51711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810000" cy="6286500"/>
          </a:xfrm>
        </p:spPr>
        <p:txBody>
          <a:bodyPr>
            <a:normAutofit/>
          </a:bodyPr>
          <a:lstStyle>
            <a:extLst/>
          </a:lstStyle>
          <a:p>
            <a:pPr marL="177800" indent="-177800" defTabSz="266700">
              <a:buFont typeface="Arial" pitchFamily="34" charset="0"/>
              <a:buChar char="•"/>
              <a:tabLst>
                <a:tab pos="177800" algn="l"/>
              </a:tabLst>
            </a:pPr>
            <a:r>
              <a:rPr spc="-100" dirty="0" smtClean="0">
                <a:latin typeface="+mj-lt"/>
              </a:rPr>
              <a:t>Prima riunione il </a:t>
            </a:r>
            <a:r>
              <a:rPr b="1" spc="-100" dirty="0" smtClean="0">
                <a:latin typeface="+mj-lt"/>
              </a:rPr>
              <a:t>13 Dicembre 2016</a:t>
            </a:r>
          </a:p>
          <a:p>
            <a:pPr marL="177800" indent="-177800" defTabSz="266700">
              <a:buFont typeface="Arial" pitchFamily="34" charset="0"/>
              <a:buChar char="•"/>
              <a:tabLst>
                <a:tab pos="177800" algn="l"/>
              </a:tabLst>
            </a:pPr>
            <a:endParaRPr dirty="0" smtClean="0">
              <a:latin typeface="+mj-lt"/>
            </a:endParaRPr>
          </a:p>
          <a:p>
            <a:pPr marL="177800" indent="-177800" defTabSz="266700">
              <a:buFont typeface="Arial" pitchFamily="34" charset="0"/>
              <a:buChar char="•"/>
              <a:tabLst>
                <a:tab pos="177800" algn="l"/>
              </a:tabLst>
            </a:pPr>
            <a:r>
              <a:rPr sz="1600" dirty="0" smtClean="0">
                <a:latin typeface="+mj-lt"/>
              </a:rPr>
              <a:t> Coordinatore: </a:t>
            </a:r>
          </a:p>
          <a:p>
            <a:pPr marL="177800" indent="-177800" defTabSz="266700">
              <a:tabLst>
                <a:tab pos="177800" algn="l"/>
              </a:tabLst>
            </a:pPr>
            <a:r>
              <a:rPr sz="1600" dirty="0" smtClean="0">
                <a:latin typeface="+mj-lt"/>
              </a:rPr>
              <a:t>	 </a:t>
            </a:r>
            <a:r>
              <a:rPr dirty="0" smtClean="0">
                <a:latin typeface="+mj-lt"/>
              </a:rPr>
              <a:t>Ing. Augusto Gambuzzi</a:t>
            </a:r>
          </a:p>
          <a:p>
            <a:pPr marL="177800" indent="-177800" defTabSz="266700">
              <a:tabLst>
                <a:tab pos="177800" algn="l"/>
              </a:tabLst>
            </a:pPr>
            <a:endParaRPr sz="1600" dirty="0" smtClean="0">
              <a:latin typeface="+mj-lt"/>
            </a:endParaRPr>
          </a:p>
          <a:p>
            <a:pPr marL="177800" indent="-177800" defTabSz="266700">
              <a:buFont typeface="Arial" pitchFamily="34" charset="0"/>
              <a:buChar char="•"/>
              <a:tabLst>
                <a:tab pos="177800" algn="l"/>
              </a:tabLst>
            </a:pPr>
            <a:r>
              <a:rPr sz="1600" dirty="0" smtClean="0">
                <a:latin typeface="+mj-lt"/>
              </a:rPr>
              <a:t>Consigliere referente: </a:t>
            </a:r>
          </a:p>
          <a:p>
            <a:pPr marL="177800" indent="-177800" defTabSz="266700">
              <a:tabLst>
                <a:tab pos="177800" algn="l"/>
              </a:tabLst>
            </a:pPr>
            <a:r>
              <a:rPr sz="1600" dirty="0" smtClean="0">
                <a:latin typeface="+mj-lt"/>
              </a:rPr>
              <a:t>	</a:t>
            </a:r>
            <a:r>
              <a:rPr dirty="0" smtClean="0">
                <a:latin typeface="+mj-lt"/>
              </a:rPr>
              <a:t>Ing. Francesco Pullè</a:t>
            </a:r>
          </a:p>
          <a:p>
            <a:pPr marL="177800" indent="-177800" defTabSz="266700">
              <a:tabLst>
                <a:tab pos="177800" algn="l"/>
              </a:tabLst>
            </a:pPr>
            <a:endParaRPr sz="1600" dirty="0" smtClean="0">
              <a:latin typeface="+mj-lt"/>
            </a:endParaRPr>
          </a:p>
          <a:p>
            <a:pPr marL="177800" indent="-177800" defTabSz="266700">
              <a:buFont typeface="Arial" pitchFamily="34" charset="0"/>
              <a:buChar char="•"/>
              <a:tabLst>
                <a:tab pos="177800" algn="l"/>
              </a:tabLst>
            </a:pPr>
            <a:r>
              <a:rPr sz="1600" dirty="0" smtClean="0">
                <a:latin typeface="+mj-lt"/>
              </a:rPr>
              <a:t>Composizione: </a:t>
            </a:r>
          </a:p>
          <a:p>
            <a:pPr marL="177800" indent="-177800" defTabSz="266700">
              <a:tabLst>
                <a:tab pos="177800" algn="l"/>
              </a:tabLst>
            </a:pPr>
            <a:r>
              <a:rPr lang="it-IT" sz="2000" b="1" dirty="0" smtClean="0">
                <a:latin typeface="+mj-lt"/>
              </a:rPr>
              <a:t>	</a:t>
            </a:r>
            <a:r>
              <a:rPr lang="it-IT" sz="2000" dirty="0" smtClean="0">
                <a:latin typeface="+mj-lt"/>
              </a:rPr>
              <a:t>La commissione è </a:t>
            </a:r>
            <a:r>
              <a:rPr lang="it-IT" sz="2000" dirty="0" smtClean="0">
                <a:latin typeface="+mj-lt"/>
              </a:rPr>
              <a:t>attualmente formata </a:t>
            </a:r>
            <a:r>
              <a:rPr lang="it-IT" sz="2000" dirty="0" smtClean="0">
                <a:latin typeface="+mj-lt"/>
              </a:rPr>
              <a:t>da n. 21 Ingegneri che si occupano di ricostruzione post-sisma ed è aperta a tutti gli iscritti che ne facciano richiesta</a:t>
            </a:r>
            <a:endParaRPr sz="2000" dirty="0" smtClean="0">
              <a:latin typeface="+mj-lt"/>
            </a:endParaRPr>
          </a:p>
          <a:p>
            <a:endParaRPr lang="it-IT" dirty="0"/>
          </a:p>
        </p:txBody>
      </p:sp>
      <p:pic>
        <p:nvPicPr>
          <p:cNvPr id="5" name="Segnaposto immagine 4" descr="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53" b="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17500" y="292100"/>
            <a:ext cx="3606800" cy="6184900"/>
          </a:xfrm>
        </p:spPr>
        <p:txBody>
          <a:bodyPr>
            <a:normAutofit fontScale="92500" lnSpcReduction="20000"/>
          </a:bodyPr>
          <a:lstStyle>
            <a:extLst/>
          </a:lstStyle>
          <a:p>
            <a:pPr marL="177800" indent="-177800">
              <a:spcBef>
                <a:spcPts val="0"/>
              </a:spcBef>
              <a:spcAft>
                <a:spcPts val="1200"/>
              </a:spcAft>
              <a:tabLst>
                <a:tab pos="177800" algn="l"/>
              </a:tabLst>
            </a:pPr>
            <a:r>
              <a:rPr lang="it-IT" sz="2400" dirty="0" smtClean="0">
                <a:latin typeface="+mj-lt"/>
              </a:rPr>
              <a:t>OBIETTIVI GENERALI</a:t>
            </a:r>
          </a:p>
          <a:p>
            <a:pPr marL="444500" lvl="1" indent="-1778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j-lt"/>
              </a:rPr>
              <a:t>Fornire un momento di condivisione tra colleghi che si occupano di ricostruzione post-sisma.</a:t>
            </a:r>
          </a:p>
          <a:p>
            <a:pPr marL="444500" lvl="1" indent="-1778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j-lt"/>
              </a:rPr>
              <a:t>Fornire competenze trasversali e multidisciplinari negli ambiti tipici dell’ingegneria civile.</a:t>
            </a:r>
          </a:p>
          <a:p>
            <a:pPr marL="444500" lvl="1" indent="-1778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j-lt"/>
              </a:rPr>
              <a:t>Verificare problematiche comuni.</a:t>
            </a:r>
          </a:p>
          <a:p>
            <a:pPr marL="444500" lvl="1" indent="-1778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j-lt"/>
              </a:rPr>
              <a:t>Redigere studi e questionari tra gli iscritti al fine di fornire dati sulla ricostruzione alla struttura governativa commissariale </a:t>
            </a:r>
          </a:p>
          <a:p>
            <a:pPr marL="444500" lvl="1" indent="-1778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j-lt"/>
              </a:rPr>
              <a:t>Proporre tramite i rappresentanti al  Tavolo Tecnico Congiunto modifiche ed emendamenti al sistema delle Ordinanze post-sisma 2012 e sottoporre problematiche generali alla struttura Commissariale</a:t>
            </a:r>
          </a:p>
          <a:p>
            <a:pPr marL="444500" lvl="1" indent="-1778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j-lt"/>
              </a:rPr>
              <a:t> Monitorare l’andamento della ricostruzione post-sisma.</a:t>
            </a:r>
          </a:p>
          <a:p>
            <a:pPr marL="444500" lvl="1" indent="-1778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+mj-lt"/>
              </a:rPr>
              <a:t>Creare “massa critica” per evidenziare le principali criticità nel sistema della ricostruzione post-sisma.</a:t>
            </a:r>
            <a:endParaRPr lang="it-IT" dirty="0"/>
          </a:p>
        </p:txBody>
      </p:sp>
      <p:pic>
        <p:nvPicPr>
          <p:cNvPr id="5" name="Segnaposto immagine 4" descr="zincol-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468" r="468"/>
          <a:stretch>
            <a:fillRect/>
          </a:stretch>
        </p:blipFill>
        <p:spPr>
          <a:xfrm>
            <a:off x="4110038" y="355600"/>
            <a:ext cx="4538662" cy="610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848100" cy="6362700"/>
          </a:xfrm>
        </p:spPr>
        <p:txBody>
          <a:bodyPr/>
          <a:lstStyle/>
          <a:p>
            <a:pPr algn="ctr"/>
            <a:r>
              <a:rPr smtClean="0">
                <a:latin typeface="+mj-lt"/>
              </a:rPr>
              <a:t>ATTIVITA' COMMISSIONE</a:t>
            </a:r>
          </a:p>
          <a:p>
            <a:pPr algn="ctr"/>
            <a:r>
              <a:rPr smtClean="0">
                <a:latin typeface="+mj-lt"/>
              </a:rPr>
              <a:t>ANNO 2017</a:t>
            </a:r>
          </a:p>
          <a:p>
            <a:endParaRPr smtClean="0">
              <a:latin typeface="+mj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smtClean="0">
                <a:latin typeface="+mj-lt"/>
              </a:rPr>
              <a:t> Incontri di commissione n. 3</a:t>
            </a:r>
          </a:p>
          <a:p>
            <a:pPr marL="177800" indent="-177800">
              <a:buFont typeface="Arial" pitchFamily="34" charset="0"/>
              <a:buChar char="•"/>
            </a:pPr>
            <a:r>
              <a:rPr smtClean="0">
                <a:latin typeface="+mj-lt"/>
              </a:rPr>
              <a:t>Questionario conoscitivo dello stato di attuazione della ricostruzione in ambito rurale.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smtClean="0">
                <a:latin typeface="+mj-lt"/>
              </a:rPr>
              <a:t> Coorganizzazione con altri Ordini/Collegi di momenti formativi:</a:t>
            </a:r>
          </a:p>
          <a:p>
            <a:pPr marL="177800" indent="-177800"/>
            <a:r>
              <a:rPr smtClean="0">
                <a:latin typeface="+mj-lt"/>
              </a:rPr>
              <a:t>	</a:t>
            </a:r>
            <a:r>
              <a:rPr sz="1600" smtClean="0">
                <a:latin typeface="+mj-lt"/>
              </a:rPr>
              <a:t>Seminario - 5°ANNIVERSARIO SISMA EMILIA 2012 SEMINARIO E TAVOLA ROTONDA </a:t>
            </a:r>
            <a:r>
              <a:rPr lang="it-IT" sz="1600" dirty="0" smtClean="0">
                <a:latin typeface="+mj-lt"/>
              </a:rPr>
              <a:t>–</a:t>
            </a:r>
            <a:r>
              <a:rPr sz="1600" smtClean="0">
                <a:latin typeface="+mj-lt"/>
              </a:rPr>
              <a:t> Carpi, 26 maggio 2017</a:t>
            </a:r>
          </a:p>
        </p:txBody>
      </p:sp>
      <p:pic>
        <p:nvPicPr>
          <p:cNvPr id="1026" name="Picture 2"/>
          <p:cNvPicPr>
            <a:picLocks noGrp="1" noChangeArrowheads="1"/>
          </p:cNvPicPr>
          <p:nvPr>
            <p:ph type="pic" sz="quarter" idx="10"/>
          </p:nvPr>
        </p:nvPicPr>
        <p:blipFill>
          <a:blip r:embed="rId2" cstate="print"/>
          <a:srcRect t="3164" b="3164"/>
          <a:stretch>
            <a:fillRect/>
          </a:stretch>
        </p:blipFill>
        <p:spPr bwMode="auto">
          <a:xfrm>
            <a:off x="304800" y="228600"/>
            <a:ext cx="44640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08000" y="228600"/>
            <a:ext cx="7797800" cy="9779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sz="3600" smtClean="0">
                <a:latin typeface="+mj-lt"/>
              </a:rPr>
              <a:t>PROPOSTA FORMATIVA ED ATTIVITA'</a:t>
            </a:r>
          </a:p>
          <a:p>
            <a:pPr algn="ctr"/>
            <a:r>
              <a:rPr sz="3600" smtClean="0">
                <a:latin typeface="+mj-lt"/>
              </a:rPr>
              <a:t>ANNO 2018</a:t>
            </a:r>
            <a:endParaRPr lang="it-IT" sz="36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13" y="1258888"/>
            <a:ext cx="51339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65100" y="1244600"/>
            <a:ext cx="3594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smtClean="0">
                <a:latin typeface="+mj-lt"/>
              </a:rPr>
              <a:t> Incrementare gli incontri periodici e l'attività di Commissione. Obiettivo: Incontri mensili.</a:t>
            </a:r>
          </a:p>
          <a:p>
            <a:pPr marL="88900" indent="-88900"/>
            <a:endParaRPr smtClean="0">
              <a:latin typeface="+mj-lt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smtClean="0">
                <a:latin typeface="+mj-lt"/>
              </a:rPr>
              <a:t> Redigere documenti di supporto al tavolo congiunto.</a:t>
            </a:r>
          </a:p>
          <a:p>
            <a:pPr marL="88900" indent="-88900"/>
            <a:r>
              <a:rPr smtClean="0">
                <a:latin typeface="+mj-lt"/>
              </a:rPr>
              <a:t>	Obiettivo: 1 documento di sintesi per ogni incontro TTC.</a:t>
            </a:r>
          </a:p>
          <a:p>
            <a:pPr marL="88900" indent="-88900"/>
            <a:endParaRPr smtClean="0">
              <a:latin typeface="+mj-lt"/>
            </a:endParaRPr>
          </a:p>
          <a:p>
            <a:pPr marL="88900" indent="-88900">
              <a:buFont typeface="Arial" pitchFamily="34" charset="0"/>
              <a:buChar char="•"/>
            </a:pPr>
            <a:r>
              <a:rPr smtClean="0">
                <a:latin typeface="+mj-lt"/>
              </a:rPr>
              <a:t> Organizzazione di Seminari e corsi.</a:t>
            </a:r>
          </a:p>
          <a:p>
            <a:pPr marL="88900" indent="-88900"/>
            <a:r>
              <a:rPr smtClean="0">
                <a:latin typeface="+mj-lt"/>
              </a:rPr>
              <a:t>	Obiettivo: 2/3 momenti formativi sui seguenti argomenti:</a:t>
            </a:r>
          </a:p>
          <a:p>
            <a:pPr marL="266700" lvl="1" indent="-88900">
              <a:buFontTx/>
              <a:buChar char="-"/>
            </a:pPr>
            <a:r>
              <a:rPr smtClean="0">
                <a:latin typeface="+mj-lt"/>
              </a:rPr>
              <a:t>6° Anniversario Terremoto, il punto di vista degli Ingegneri.</a:t>
            </a:r>
          </a:p>
          <a:p>
            <a:pPr marL="266700" lvl="1" indent="-88900">
              <a:buFontTx/>
              <a:buChar char="-"/>
            </a:pPr>
            <a:r>
              <a:rPr smtClean="0">
                <a:latin typeface="+mj-lt"/>
              </a:rPr>
              <a:t>Interventi nei centri storici con Ordinanza 32/2013</a:t>
            </a:r>
          </a:p>
          <a:p>
            <a:pPr marL="266700" lvl="1" indent="-88900">
              <a:buFontTx/>
              <a:buChar char="-"/>
            </a:pPr>
            <a:r>
              <a:rPr smtClean="0">
                <a:latin typeface="+mj-lt"/>
              </a:rPr>
              <a:t>Visite a cantieri della ricostruzione su immobili vincolati</a:t>
            </a:r>
          </a:p>
          <a:p>
            <a:pPr marL="88900" indent="-88900"/>
            <a:endParaRPr smtClean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50850" y="4483100"/>
            <a:ext cx="82423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i="1" smtClean="0">
                <a:latin typeface="Bookman Old Style" pitchFamily="18" charset="0"/>
              </a:rPr>
              <a:t>"Le gravi catastrofi naturali reclamano un cambio di mentalità che obbliga ad abbandonare la logica del puro consumismo e a promuovere il rispetto della creazione."</a:t>
            </a:r>
          </a:p>
          <a:p>
            <a:r>
              <a:rPr sz="1600" smtClean="0">
                <a:latin typeface="Bookman Old Style" pitchFamily="18" charset="0"/>
              </a:rPr>
              <a:t>(Albert </a:t>
            </a:r>
            <a:r>
              <a:rPr sz="1600" err="1" smtClean="0">
                <a:latin typeface="Bookman Old Style" pitchFamily="18" charset="0"/>
              </a:rPr>
              <a:t>E</a:t>
            </a:r>
            <a:r>
              <a:rPr lang="it-IT" sz="1600" dirty="0" err="1" smtClean="0">
                <a:latin typeface="Bookman Old Style" pitchFamily="18" charset="0"/>
              </a:rPr>
              <a:t>instein</a:t>
            </a:r>
            <a:r>
              <a:rPr lang="it-IT" sz="1600" dirty="0" smtClean="0">
                <a:latin typeface="Bookman Old Style" pitchFamily="18" charset="0"/>
              </a:rPr>
              <a:t>)</a:t>
            </a:r>
            <a:endParaRPr sz="1600" dirty="0" smtClean="0">
              <a:latin typeface="Bookman Old Style" pitchFamily="18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28600" y="774700"/>
            <a:ext cx="8686800" cy="3390900"/>
            <a:chOff x="279400" y="546100"/>
            <a:chExt cx="8686800" cy="3390900"/>
          </a:xfrm>
        </p:grpSpPr>
        <p:grpSp>
          <p:nvGrpSpPr>
            <p:cNvPr id="13" name="Gruppo 12"/>
            <p:cNvGrpSpPr/>
            <p:nvPr/>
          </p:nvGrpSpPr>
          <p:grpSpPr>
            <a:xfrm>
              <a:off x="380207" y="679820"/>
              <a:ext cx="8485187" cy="3123460"/>
              <a:chOff x="379412" y="673100"/>
              <a:chExt cx="8485187" cy="3123460"/>
            </a:xfrm>
          </p:grpSpPr>
          <p:pic>
            <p:nvPicPr>
              <p:cNvPr id="2050" name="Picture 2" descr="D:\francesco\ordine\presentazione comm-ricostruzione\terremoto4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379412" y="673100"/>
                <a:ext cx="4450473" cy="3123460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D:\francesco\ordine\presentazione comm-ricostruzione\terremoto_emilia_due_anni_dopo_20fotogramma18_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88399" y="673100"/>
                <a:ext cx="4476200" cy="3123460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ttangolo 11"/>
            <p:cNvSpPr/>
            <p:nvPr/>
          </p:nvSpPr>
          <p:spPr>
            <a:xfrm>
              <a:off x="279400" y="546100"/>
              <a:ext cx="8686800" cy="3390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pic>
        <p:nvPicPr>
          <p:cNvPr id="15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00" y="5791199"/>
            <a:ext cx="812800" cy="6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216</Words>
  <Application>Microsoft Macintosh PowerPoint</Application>
  <PresentationFormat>Presentazione su schermo (4:3)</PresentationFormat>
  <Paragraphs>44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2018-02-24T17:13:54Z</dcterms:created>
  <dcterms:modified xsi:type="dcterms:W3CDTF">2018-02-26T13:43:29Z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1040</vt:i4>
  </property>
  <property fmtid="{D5CDD505-2E9C-101B-9397-08002B2CF9AE}" pid="3" name="_Version">
    <vt:lpwstr>12.0.4518</vt:lpwstr>
  </property>
</Properties>
</file>