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9" r:id="rId7"/>
    <p:sldId id="270" r:id="rId8"/>
    <p:sldId id="271" r:id="rId9"/>
    <p:sldId id="264" r:id="rId10"/>
    <p:sldId id="265" r:id="rId11"/>
    <p:sldId id="266" r:id="rId12"/>
    <p:sldId id="263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3" autoAdjust="0"/>
    <p:restoredTop sz="94660"/>
  </p:normalViewPr>
  <p:slideViewPr>
    <p:cSldViewPr snapToGrid="0" showGuides="1">
      <p:cViewPr>
        <p:scale>
          <a:sx n="92" d="100"/>
          <a:sy n="92" d="100"/>
        </p:scale>
        <p:origin x="144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comission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comission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NO%20NAME/comission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Riunioni delle Commissioni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93-9148-AFF9-53126EA9DD8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93-9148-AFF9-53126EA9DD8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93-9148-AFF9-53126EA9DD8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D93-9148-AFF9-53126EA9DD8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D93-9148-AFF9-53126EA9DD8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D93-9148-AFF9-53126EA9DD8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D93-9148-AFF9-53126EA9DD8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D93-9148-AFF9-53126EA9DD8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7D93-9148-AFF9-53126EA9DD8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7D93-9148-AFF9-53126EA9DD8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7D93-9148-AFF9-53126EA9DD8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7D93-9148-AFF9-53126EA9DD8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7D93-9148-AFF9-53126EA9DD8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7D93-9148-AFF9-53126EA9DD8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7D93-9148-AFF9-53126EA9DD8D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7D93-9148-AFF9-53126EA9DD8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5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7D93-9148-AFF9-53126EA9DD8D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80000"/>
                  <a:lumOff val="2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7D93-9148-AFF9-53126EA9DD8D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>
                  <a:lumMod val="8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7D93-9148-AFF9-53126EA9DD8D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8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7D93-9148-AFF9-53126EA9DD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Foglio1!$D$12:$D$31</c:f>
              <c:strCache>
                <c:ptCount val="20"/>
                <c:pt idx="0">
                  <c:v>Acustica</c:v>
                </c:pt>
                <c:pt idx="1">
                  <c:v>Ambiente e Green Economy</c:v>
                </c:pt>
                <c:pt idx="2">
                  <c:v>Catasto - Consulenti Tecnici</c:v>
                </c:pt>
                <c:pt idx="3">
                  <c:v>Giovani Ingegneri</c:v>
                </c:pt>
                <c:pt idx="4">
                  <c:v>Impianti ed energia</c:v>
                </c:pt>
                <c:pt idx="5">
                  <c:v>Industria - Dipendenti</c:v>
                </c:pt>
                <c:pt idx="6">
                  <c:v>Industria 4.0</c:v>
                </c:pt>
                <c:pt idx="7">
                  <c:v>Ingegneria dell'Informazione</c:v>
                </c:pt>
                <c:pt idx="8">
                  <c:v>Ingegneria Gestionale e Manageriale</c:v>
                </c:pt>
                <c:pt idx="9">
                  <c:v>Ingegneria Ospedaliera, Biomedica e Sanità </c:v>
                </c:pt>
                <c:pt idx="10">
                  <c:v>Innovazione Tecnologica</c:v>
                </c:pt>
                <c:pt idx="11">
                  <c:v>Lavori Pubblici</c:v>
                </c:pt>
                <c:pt idx="12">
                  <c:v>Pareri</c:v>
                </c:pt>
                <c:pt idx="13">
                  <c:v>Prevenzione Incendi</c:v>
                </c:pt>
                <c:pt idx="14">
                  <c:v>Protezione Civile</c:v>
                </c:pt>
                <c:pt idx="15">
                  <c:v>Ricostruzione</c:v>
                </c:pt>
                <c:pt idx="16">
                  <c:v>Salute e Sicurezza nei luoghi di lavoro</c:v>
                </c:pt>
                <c:pt idx="17">
                  <c:v>Sicurezza Cantieri</c:v>
                </c:pt>
                <c:pt idx="18">
                  <c:v>Strutture Civili</c:v>
                </c:pt>
                <c:pt idx="19">
                  <c:v>Urbanistica, Trasporti e Mobilità</c:v>
                </c:pt>
              </c:strCache>
            </c:strRef>
          </c:cat>
          <c:val>
            <c:numRef>
              <c:f>Foglio1!$E$12:$E$31</c:f>
              <c:numCache>
                <c:formatCode>General</c:formatCode>
                <c:ptCount val="20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4</c:v>
                </c:pt>
                <c:pt idx="11">
                  <c:v>2</c:v>
                </c:pt>
                <c:pt idx="12">
                  <c:v>6</c:v>
                </c:pt>
                <c:pt idx="13">
                  <c:v>2</c:v>
                </c:pt>
                <c:pt idx="14">
                  <c:v>9</c:v>
                </c:pt>
                <c:pt idx="15">
                  <c:v>3</c:v>
                </c:pt>
                <c:pt idx="16">
                  <c:v>10</c:v>
                </c:pt>
                <c:pt idx="17">
                  <c:v>4</c:v>
                </c:pt>
                <c:pt idx="18">
                  <c:v>6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7D93-9148-AFF9-53126EA9DD8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93039936"/>
        <c:axId val="393038624"/>
      </c:barChart>
      <c:catAx>
        <c:axId val="39303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3038624"/>
        <c:crosses val="autoZero"/>
        <c:auto val="1"/>
        <c:lblAlgn val="ctr"/>
        <c:lblOffset val="100"/>
        <c:noMultiLvlLbl val="0"/>
      </c:catAx>
      <c:valAx>
        <c:axId val="39303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303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Riunioni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Commissioni</a:t>
            </a:r>
            <a:r>
              <a:rPr lang="en-US" dirty="0"/>
              <a:t> e </a:t>
            </a:r>
            <a:r>
              <a:rPr lang="en-US" dirty="0" err="1"/>
              <a:t>relativi</a:t>
            </a:r>
            <a:r>
              <a:rPr lang="en-US" baseline="0" dirty="0"/>
              <a:t> </a:t>
            </a:r>
            <a:r>
              <a:rPr lang="en-US" baseline="0" dirty="0" err="1"/>
              <a:t>verbali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Foglio1!$E$11</c:f>
              <c:strCache>
                <c:ptCount val="1"/>
                <c:pt idx="0">
                  <c:v>Riunioni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Foglio1!$D$12:$D$31</c:f>
              <c:strCache>
                <c:ptCount val="20"/>
                <c:pt idx="0">
                  <c:v>Acustica</c:v>
                </c:pt>
                <c:pt idx="1">
                  <c:v>Ambiente e Green Economy</c:v>
                </c:pt>
                <c:pt idx="2">
                  <c:v>Catasto - Consulenti Tecnici</c:v>
                </c:pt>
                <c:pt idx="3">
                  <c:v>Giovani Ingegneri</c:v>
                </c:pt>
                <c:pt idx="4">
                  <c:v>Impianti ed energia</c:v>
                </c:pt>
                <c:pt idx="5">
                  <c:v>Industria - Dipendenti</c:v>
                </c:pt>
                <c:pt idx="6">
                  <c:v>Industria 4.0</c:v>
                </c:pt>
                <c:pt idx="7">
                  <c:v>Ingegneria dell'Informazione</c:v>
                </c:pt>
                <c:pt idx="8">
                  <c:v>Ingegneria Gestionale e Manageriale</c:v>
                </c:pt>
                <c:pt idx="9">
                  <c:v>Ingegneria Ospedaliera, Biomedica e Sanità </c:v>
                </c:pt>
                <c:pt idx="10">
                  <c:v>Innovazione Tecnologica</c:v>
                </c:pt>
                <c:pt idx="11">
                  <c:v>Lavori Pubblici</c:v>
                </c:pt>
                <c:pt idx="12">
                  <c:v>Pareri</c:v>
                </c:pt>
                <c:pt idx="13">
                  <c:v>Prevenzione Incendi</c:v>
                </c:pt>
                <c:pt idx="14">
                  <c:v>Protezione Civile</c:v>
                </c:pt>
                <c:pt idx="15">
                  <c:v>Ricostruzione</c:v>
                </c:pt>
                <c:pt idx="16">
                  <c:v>Salute e Sicurezza nei luoghi di lavoro</c:v>
                </c:pt>
                <c:pt idx="17">
                  <c:v>Sicurezza Cantieri</c:v>
                </c:pt>
                <c:pt idx="18">
                  <c:v>Strutture Civili</c:v>
                </c:pt>
                <c:pt idx="19">
                  <c:v>Urbanistica, Trasporti e Mobilità</c:v>
                </c:pt>
              </c:strCache>
            </c:strRef>
          </c:cat>
          <c:val>
            <c:numRef>
              <c:f>Foglio1!$E$12:$E$31</c:f>
              <c:numCache>
                <c:formatCode>General</c:formatCode>
                <c:ptCount val="20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4</c:v>
                </c:pt>
                <c:pt idx="11">
                  <c:v>2</c:v>
                </c:pt>
                <c:pt idx="12">
                  <c:v>6</c:v>
                </c:pt>
                <c:pt idx="13">
                  <c:v>2</c:v>
                </c:pt>
                <c:pt idx="14">
                  <c:v>9</c:v>
                </c:pt>
                <c:pt idx="15">
                  <c:v>3</c:v>
                </c:pt>
                <c:pt idx="16">
                  <c:v>10</c:v>
                </c:pt>
                <c:pt idx="17">
                  <c:v>4</c:v>
                </c:pt>
                <c:pt idx="18">
                  <c:v>6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8E-2C41-AF08-278A7E524B05}"/>
            </c:ext>
          </c:extLst>
        </c:ser>
        <c:ser>
          <c:idx val="1"/>
          <c:order val="1"/>
          <c:tx>
            <c:strRef>
              <c:f>Foglio1!$F$11</c:f>
              <c:strCache>
                <c:ptCount val="1"/>
                <c:pt idx="0">
                  <c:v>Verbali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Foglio1!$D$12:$D$31</c:f>
              <c:strCache>
                <c:ptCount val="20"/>
                <c:pt idx="0">
                  <c:v>Acustica</c:v>
                </c:pt>
                <c:pt idx="1">
                  <c:v>Ambiente e Green Economy</c:v>
                </c:pt>
                <c:pt idx="2">
                  <c:v>Catasto - Consulenti Tecnici</c:v>
                </c:pt>
                <c:pt idx="3">
                  <c:v>Giovani Ingegneri</c:v>
                </c:pt>
                <c:pt idx="4">
                  <c:v>Impianti ed energia</c:v>
                </c:pt>
                <c:pt idx="5">
                  <c:v>Industria - Dipendenti</c:v>
                </c:pt>
                <c:pt idx="6">
                  <c:v>Industria 4.0</c:v>
                </c:pt>
                <c:pt idx="7">
                  <c:v>Ingegneria dell'Informazione</c:v>
                </c:pt>
                <c:pt idx="8">
                  <c:v>Ingegneria Gestionale e Manageriale</c:v>
                </c:pt>
                <c:pt idx="9">
                  <c:v>Ingegneria Ospedaliera, Biomedica e Sanità </c:v>
                </c:pt>
                <c:pt idx="10">
                  <c:v>Innovazione Tecnologica</c:v>
                </c:pt>
                <c:pt idx="11">
                  <c:v>Lavori Pubblici</c:v>
                </c:pt>
                <c:pt idx="12">
                  <c:v>Pareri</c:v>
                </c:pt>
                <c:pt idx="13">
                  <c:v>Prevenzione Incendi</c:v>
                </c:pt>
                <c:pt idx="14">
                  <c:v>Protezione Civile</c:v>
                </c:pt>
                <c:pt idx="15">
                  <c:v>Ricostruzione</c:v>
                </c:pt>
                <c:pt idx="16">
                  <c:v>Salute e Sicurezza nei luoghi di lavoro</c:v>
                </c:pt>
                <c:pt idx="17">
                  <c:v>Sicurezza Cantieri</c:v>
                </c:pt>
                <c:pt idx="18">
                  <c:v>Strutture Civili</c:v>
                </c:pt>
                <c:pt idx="19">
                  <c:v>Urbanistica, Trasporti e Mobilità</c:v>
                </c:pt>
              </c:strCache>
            </c:strRef>
          </c:cat>
          <c:val>
            <c:numRef>
              <c:f>Foglio1!$F$12:$F$31</c:f>
              <c:numCache>
                <c:formatCode>General</c:formatCode>
                <c:ptCount val="20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4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8</c:v>
                </c:pt>
                <c:pt idx="17">
                  <c:v>1</c:v>
                </c:pt>
                <c:pt idx="18">
                  <c:v>3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8E-2C41-AF08-278A7E524B0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95022688"/>
        <c:axId val="595023344"/>
      </c:barChart>
      <c:catAx>
        <c:axId val="5950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5023344"/>
        <c:crosses val="autoZero"/>
        <c:auto val="1"/>
        <c:lblAlgn val="ctr"/>
        <c:lblOffset val="100"/>
        <c:noMultiLvlLbl val="0"/>
      </c:catAx>
      <c:valAx>
        <c:axId val="595023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9502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Sezione</a:t>
            </a:r>
            <a:r>
              <a:rPr lang="en-US" dirty="0"/>
              <a:t> </a:t>
            </a:r>
            <a:r>
              <a:rPr lang="en-US" dirty="0" err="1"/>
              <a:t>documentazione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</a:t>
            </a:r>
            <a:r>
              <a:rPr lang="en-US" dirty="0" err="1"/>
              <a:t>sito</a:t>
            </a:r>
            <a:r>
              <a:rPr lang="en-US" dirty="0"/>
              <a:t> </a:t>
            </a:r>
            <a:r>
              <a:rPr lang="en-US" dirty="0" err="1"/>
              <a:t>dell’Ordine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80AE-EE46-BDC4-DB150A66EA6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80AE-EE46-BDC4-DB150A66EA6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80AE-EE46-BDC4-DB150A66EA6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E61B88C-AE48-9A46-B92F-F9FE085D199C}" type="VALUE">
                      <a:rPr lang="en-US" smtClean="0"/>
                      <a:pPr/>
                      <a:t>[VALORE]</a:t>
                    </a:fld>
                    <a:endParaRPr lang="it-IT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0AE-EE46-BDC4-DB150A66EA6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9DD97B-BE7C-2947-8DE6-280528E9D79A}" type="VALUE">
                      <a:rPr lang="en-US" smtClean="0"/>
                      <a:pPr/>
                      <a:t>[VALORE]</a:t>
                    </a:fld>
                    <a:endParaRPr lang="it-IT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0AE-EE46-BDC4-DB150A66EA6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3D12A0-2AC4-314C-954E-FB3C2104D525}" type="VALUE">
                      <a:rPr lang="en-US" smtClean="0"/>
                      <a:pPr/>
                      <a:t>[VALORE]</a:t>
                    </a:fld>
                    <a:endParaRPr lang="it-IT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0AE-EE46-BDC4-DB150A66EA6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Foglio1!$H$65:$H$67</c:f>
              <c:strCache>
                <c:ptCount val="3"/>
                <c:pt idx="0">
                  <c:v>Documentazione aggiornata</c:v>
                </c:pt>
                <c:pt idx="1">
                  <c:v>Documentazione non aggiornata</c:v>
                </c:pt>
                <c:pt idx="2">
                  <c:v>Nessuna pubblicazione</c:v>
                </c:pt>
              </c:strCache>
            </c:strRef>
          </c:cat>
          <c:val>
            <c:numRef>
              <c:f>Foglio1!$I$65:$I$67</c:f>
              <c:numCache>
                <c:formatCode>General</c:formatCode>
                <c:ptCount val="3"/>
                <c:pt idx="0">
                  <c:v>2</c:v>
                </c:pt>
                <c:pt idx="1">
                  <c:v>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AE-EE46-BDC4-DB150A66EA6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CARTA%20DEI%20SERVIZI%20-%20Ordine%20Ingegneri%20ModenaBOZZA%2018_11_2018.do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8757331" cy="2971801"/>
          </a:xfrm>
        </p:spPr>
        <p:txBody>
          <a:bodyPr>
            <a:normAutofit/>
          </a:bodyPr>
          <a:lstStyle/>
          <a:p>
            <a:r>
              <a:rPr lang="it-IT" sz="6000" dirty="0"/>
              <a:t>Riunione commissioni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4211" y="4337353"/>
            <a:ext cx="6400800" cy="194733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21/11/2018</a:t>
            </a:r>
          </a:p>
          <a:p>
            <a:r>
              <a:rPr lang="it-IT" sz="1400" dirty="0">
                <a:solidFill>
                  <a:schemeClr val="tx1"/>
                </a:solidFill>
              </a:rPr>
              <a:t>Ing. Valeria Dal Borgo</a:t>
            </a:r>
          </a:p>
          <a:p>
            <a:r>
              <a:rPr lang="it-IT" sz="1400" dirty="0">
                <a:solidFill>
                  <a:schemeClr val="tx1"/>
                </a:solidFill>
              </a:rPr>
              <a:t>Coordinatore Commissioni </a:t>
            </a:r>
            <a:r>
              <a:rPr lang="it-IT" sz="1400">
                <a:solidFill>
                  <a:schemeClr val="tx1"/>
                </a:solidFill>
              </a:rPr>
              <a:t>di lavoro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28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685800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3)		Comunicazione iniziative Ordine</a:t>
            </a:r>
          </a:p>
          <a:p>
            <a:endParaRPr lang="it-IT" sz="3200" b="1" dirty="0"/>
          </a:p>
          <a:p>
            <a:pPr marL="0" indent="0">
              <a:buNone/>
            </a:pPr>
            <a:r>
              <a:rPr lang="it-IT" sz="4400" b="1" dirty="0">
                <a:solidFill>
                  <a:srgbClr val="FF0000"/>
                </a:solidFill>
              </a:rPr>
              <a:t>L’Ordine sui SOCIAL NETWORK</a:t>
            </a:r>
          </a:p>
          <a:p>
            <a:endParaRPr lang="it-IT" sz="3200" b="1" dirty="0">
              <a:solidFill>
                <a:srgbClr val="FF0000"/>
              </a:solidFill>
            </a:endParaRPr>
          </a:p>
          <a:p>
            <a:endParaRPr lang="it-IT" sz="3200" b="1" dirty="0"/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5CB217-5A26-DB4C-8C07-02934074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28" y="2764411"/>
            <a:ext cx="6502400" cy="1765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462820-7164-9B4A-8811-9BFD62E9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537" y="4758354"/>
            <a:ext cx="5584166" cy="209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2312" y="1238250"/>
            <a:ext cx="10070874" cy="3615267"/>
          </a:xfrm>
        </p:spPr>
        <p:txBody>
          <a:bodyPr>
            <a:normAutofit lnSpcReduction="10000"/>
          </a:bodyPr>
          <a:lstStyle/>
          <a:p>
            <a:r>
              <a:rPr lang="it-IT" sz="3200" b="1" dirty="0"/>
              <a:t>3)		Comunicazione iniziative Ordine</a:t>
            </a:r>
          </a:p>
          <a:p>
            <a:endParaRPr lang="it-IT" sz="3200" b="1" dirty="0"/>
          </a:p>
          <a:p>
            <a:r>
              <a:rPr lang="it-IT" sz="3200" b="1" dirty="0">
                <a:solidFill>
                  <a:srgbClr val="FF0000"/>
                </a:solidFill>
              </a:rPr>
              <a:t>L’immagine dell’Ordine  e degli ingegneri promossa attraverso azioni di comunicazione</a:t>
            </a:r>
          </a:p>
          <a:p>
            <a:endParaRPr lang="it-IT" sz="3200" b="1" dirty="0">
              <a:solidFill>
                <a:srgbClr val="FF0000"/>
              </a:solidFill>
            </a:endParaRPr>
          </a:p>
          <a:p>
            <a:r>
              <a:rPr lang="it-IT" sz="3200" b="1" dirty="0">
                <a:solidFill>
                  <a:srgbClr val="FF0000"/>
                </a:solidFill>
              </a:rPr>
              <a:t>Supporto Ufficio Stampa</a:t>
            </a:r>
          </a:p>
          <a:p>
            <a:endParaRPr lang="it-IT" sz="3200" b="1" dirty="0">
              <a:solidFill>
                <a:srgbClr val="FF0000"/>
              </a:solidFill>
            </a:endParaRPr>
          </a:p>
          <a:p>
            <a:endParaRPr lang="it-IT" sz="32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404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180755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3)		Comunicazione iniziative Ordine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A54EF6-2D88-6445-8948-45B9AA4FF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04" y="1591574"/>
            <a:ext cx="8409155" cy="3499764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8B57A13-844D-6241-8C21-C761BCCF2211}"/>
              </a:ext>
            </a:extLst>
          </p:cNvPr>
          <p:cNvSpPr txBox="1">
            <a:spLocks/>
          </p:cNvSpPr>
          <p:nvPr/>
        </p:nvSpPr>
        <p:spPr>
          <a:xfrm>
            <a:off x="684212" y="4495800"/>
            <a:ext cx="1007087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>
                <a:solidFill>
                  <a:srgbClr val="FF0000"/>
                </a:solidFill>
              </a:rPr>
              <a:t>A Modena nel 2019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Quale contributo dell’Ordine?</a:t>
            </a:r>
          </a:p>
          <a:p>
            <a:endParaRPr lang="it-IT" sz="3200" b="1" dirty="0">
              <a:solidFill>
                <a:srgbClr val="FF0000"/>
              </a:solidFill>
            </a:endParaRPr>
          </a:p>
          <a:p>
            <a:endParaRPr lang="it-IT" sz="32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698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3223" y="1838863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4)		Evento Commissioni a confronto</a:t>
            </a:r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/>
              <a:t> </a:t>
            </a:r>
            <a:r>
              <a:rPr lang="it-IT" sz="3200" b="1" dirty="0">
                <a:solidFill>
                  <a:srgbClr val="FF0000"/>
                </a:solidFill>
              </a:rPr>
              <a:t>Gennaio 2019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8B57A13-844D-6241-8C21-C761BCCF2211}"/>
              </a:ext>
            </a:extLst>
          </p:cNvPr>
          <p:cNvSpPr txBox="1">
            <a:spLocks/>
          </p:cNvSpPr>
          <p:nvPr/>
        </p:nvSpPr>
        <p:spPr>
          <a:xfrm>
            <a:off x="2121126" y="1838864"/>
            <a:ext cx="1007087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>
              <a:solidFill>
                <a:srgbClr val="FF0000"/>
              </a:solidFill>
            </a:endParaRPr>
          </a:p>
          <a:p>
            <a:endParaRPr lang="it-IT" sz="32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3772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180755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5)		Varie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8B57A13-844D-6241-8C21-C761BCCF2211}"/>
              </a:ext>
            </a:extLst>
          </p:cNvPr>
          <p:cNvSpPr txBox="1">
            <a:spLocks/>
          </p:cNvSpPr>
          <p:nvPr/>
        </p:nvSpPr>
        <p:spPr>
          <a:xfrm>
            <a:off x="1236302" y="1580072"/>
            <a:ext cx="1007087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>
                <a:solidFill>
                  <a:srgbClr val="FF0000"/>
                </a:solidFill>
              </a:rPr>
              <a:t>Assemblea Generale : 10 dicembre</a:t>
            </a:r>
          </a:p>
          <a:p>
            <a:endParaRPr lang="it-IT" sz="3200" b="1" dirty="0">
              <a:solidFill>
                <a:srgbClr val="FF0000"/>
              </a:solidFill>
            </a:endParaRPr>
          </a:p>
          <a:p>
            <a:endParaRPr lang="it-IT" sz="32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158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685800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r>
              <a:rPr lang="it-IT" sz="3200" b="1" dirty="0"/>
              <a:t>2)   	Carta dei servizi</a:t>
            </a:r>
          </a:p>
          <a:p>
            <a:r>
              <a:rPr lang="it-IT" sz="3200" b="1" dirty="0"/>
              <a:t>3)   	Comunicazione iniziative Ordine</a:t>
            </a:r>
          </a:p>
          <a:p>
            <a:r>
              <a:rPr lang="it-IT" sz="3200" b="1" dirty="0"/>
              <a:t>4)   	Evento Commissioni –Gennaio 2019</a:t>
            </a:r>
          </a:p>
          <a:p>
            <a:r>
              <a:rPr lang="it-IT" sz="3200" b="1" dirty="0"/>
              <a:t>5)		Varie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778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1971" y="0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165568"/>
              </p:ext>
            </p:extLst>
          </p:nvPr>
        </p:nvGraphicFramePr>
        <p:xfrm>
          <a:off x="1977323" y="1549254"/>
          <a:ext cx="8332039" cy="4653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F86B2EA-26D1-2D4E-B1C2-52CE08E998F6}"/>
              </a:ext>
            </a:extLst>
          </p:cNvPr>
          <p:cNvSpPr txBox="1">
            <a:spLocks/>
          </p:cNvSpPr>
          <p:nvPr/>
        </p:nvSpPr>
        <p:spPr>
          <a:xfrm>
            <a:off x="1203155" y="6457950"/>
            <a:ext cx="10070874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chemeClr val="tx1"/>
                </a:solidFill>
              </a:rPr>
              <a:t>Nota: dato riferito alle  riunioni comunicate in segreteria</a:t>
            </a:r>
          </a:p>
          <a:p>
            <a:endParaRPr lang="it-IT" sz="1200" b="1" dirty="0">
              <a:solidFill>
                <a:schemeClr val="tx1"/>
              </a:solidFill>
            </a:endParaRPr>
          </a:p>
          <a:p>
            <a:endParaRPr lang="it-IT" sz="1200" b="1" dirty="0">
              <a:solidFill>
                <a:schemeClr val="tx1"/>
              </a:solidFill>
            </a:endParaRPr>
          </a:p>
          <a:p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C2C3EC5-39FD-E14A-8B59-C24636FDB005}"/>
              </a:ext>
            </a:extLst>
          </p:cNvPr>
          <p:cNvSpPr txBox="1">
            <a:spLocks/>
          </p:cNvSpPr>
          <p:nvPr/>
        </p:nvSpPr>
        <p:spPr>
          <a:xfrm>
            <a:off x="884371" y="152400"/>
            <a:ext cx="1007087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/>
              <a:t>1)		Attività delle commissioni</a:t>
            </a:r>
          </a:p>
          <a:p>
            <a:endParaRPr lang="it-IT" sz="3200" b="1"/>
          </a:p>
          <a:p>
            <a:endParaRPr lang="it-IT" sz="3200" b="1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286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177534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883367"/>
              </p:ext>
            </p:extLst>
          </p:nvPr>
        </p:nvGraphicFramePr>
        <p:xfrm>
          <a:off x="1656272" y="1656272"/>
          <a:ext cx="8440228" cy="455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360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2454" y="346578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B92FC67A-B803-A549-961A-99704B5602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078096"/>
              </p:ext>
            </p:extLst>
          </p:nvPr>
        </p:nvGraphicFramePr>
        <p:xfrm>
          <a:off x="2674189" y="1954212"/>
          <a:ext cx="7712015" cy="401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C47D70E-71D7-AD4C-922A-354DCEF097CB}"/>
              </a:ext>
            </a:extLst>
          </p:cNvPr>
          <p:cNvSpPr txBox="1">
            <a:spLocks/>
          </p:cNvSpPr>
          <p:nvPr/>
        </p:nvSpPr>
        <p:spPr>
          <a:xfrm>
            <a:off x="1203155" y="6267450"/>
            <a:ext cx="10070874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chemeClr val="tx1"/>
                </a:solidFill>
              </a:rPr>
              <a:t>Nota: documentazione pubblicata per da parte di ogni commissione</a:t>
            </a:r>
          </a:p>
          <a:p>
            <a:endParaRPr lang="it-IT" sz="1200" b="1" dirty="0">
              <a:solidFill>
                <a:schemeClr val="tx1"/>
              </a:solidFill>
            </a:endParaRPr>
          </a:p>
          <a:p>
            <a:endParaRPr lang="it-IT" sz="1200" b="1" dirty="0">
              <a:solidFill>
                <a:schemeClr val="tx1"/>
              </a:solidFill>
            </a:endParaRPr>
          </a:p>
          <a:p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0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5971" y="2158125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>
                <a:solidFill>
                  <a:srgbClr val="FF0000"/>
                </a:solidFill>
              </a:rPr>
              <a:t>Gestione richieste iscritti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70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5971" y="2158125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>
                <a:solidFill>
                  <a:srgbClr val="FF0000"/>
                </a:solidFill>
              </a:rPr>
              <a:t>Gestione calendari condivisi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82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921" y="805575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1)		Attività delle commissioni</a:t>
            </a:r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600" b="1" dirty="0" err="1">
                <a:solidFill>
                  <a:srgbClr val="FF0000"/>
                </a:solidFill>
              </a:rPr>
              <a:t>Roll</a:t>
            </a:r>
            <a:r>
              <a:rPr lang="it-IT" sz="3600" b="1" dirty="0">
                <a:solidFill>
                  <a:srgbClr val="FF0000"/>
                </a:solidFill>
              </a:rPr>
              <a:t> - up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664BA2-8BD4-D545-98C1-C567D94E74FF}"/>
              </a:ext>
            </a:extLst>
          </p:cNvPr>
          <p:cNvPicPr/>
          <p:nvPr/>
        </p:nvPicPr>
        <p:blipFill rotWithShape="1">
          <a:blip r:embed="rId2"/>
          <a:srcRect l="3587" r="10695" b="5671"/>
          <a:stretch/>
        </p:blipFill>
        <p:spPr bwMode="auto">
          <a:xfrm>
            <a:off x="8115300" y="209549"/>
            <a:ext cx="3251834" cy="6419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580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4212" y="685800"/>
            <a:ext cx="10070874" cy="3615267"/>
          </a:xfrm>
        </p:spPr>
        <p:txBody>
          <a:bodyPr>
            <a:normAutofit/>
          </a:bodyPr>
          <a:lstStyle/>
          <a:p>
            <a:r>
              <a:rPr lang="it-IT" sz="3200" b="1" dirty="0"/>
              <a:t>2)		</a:t>
            </a:r>
            <a:r>
              <a:rPr lang="it-IT" sz="3200" b="1" dirty="0">
                <a:hlinkClick r:id="rId2"/>
              </a:rPr>
              <a:t>Carta dei servizi</a:t>
            </a:r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A8F546-3FD0-E140-84E0-4C4377D7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086" y="444500"/>
            <a:ext cx="4699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5777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187</TotalTime>
  <Words>89</Words>
  <Application>Microsoft Macintosh PowerPoint</Application>
  <PresentationFormat>Widescreen</PresentationFormat>
  <Paragraphs>76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7" baseType="lpstr">
      <vt:lpstr>Century Gothic</vt:lpstr>
      <vt:lpstr>Wingdings 3</vt:lpstr>
      <vt:lpstr>Sezione</vt:lpstr>
      <vt:lpstr>Riunione commissioni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Riunione commissioni</dc:title>
  <dc:creator>Valeria Dal Borgo</dc:creator>
  <cp:lastModifiedBy>Valeria Dal Borgo</cp:lastModifiedBy>
  <cp:revision>13</cp:revision>
  <dcterms:created xsi:type="dcterms:W3CDTF">2018-11-20T19:49:34Z</dcterms:created>
  <dcterms:modified xsi:type="dcterms:W3CDTF">2018-11-21T21:52:06Z</dcterms:modified>
</cp:coreProperties>
</file>