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ato" panose="020F0502020204030203" pitchFamily="34" charset="0"/>
      <p:regular r:id="rId10"/>
      <p:bold r:id="rId11"/>
      <p:italic r:id="rId12"/>
      <p:boldItalic r:id="rId13"/>
    </p:embeddedFont>
    <p:embeddedFont>
      <p:font typeface="Montserrat" panose="000005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2" y="10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d408392a54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d408392a54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db64ada4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db64ada4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408392a54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d408392a54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d408392a54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d408392a54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b64ada44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db64ada44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b64ada44a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db64ada44a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140900" y="1573675"/>
            <a:ext cx="55782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2"/>
                </a:solidFill>
              </a:rPr>
              <a:t>Ingegneri </a:t>
            </a:r>
            <a:r>
              <a:rPr lang="it"/>
              <a:t>iscritti all’Ordine Professionale</a:t>
            </a:r>
            <a:endParaRPr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Storie, culture ed esperienze che compongono la </a:t>
            </a:r>
            <a:r>
              <a:rPr lang="it">
                <a:solidFill>
                  <a:schemeClr val="accent2"/>
                </a:solidFill>
              </a:rPr>
              <a:t>COMUNITÀ </a:t>
            </a:r>
            <a:r>
              <a:rPr lang="it"/>
              <a:t>di professionisti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Ing. Ivan Pananti - Commissione Industria e Dipendenti</a:t>
            </a:r>
            <a:endParaRPr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432275"/>
            <a:ext cx="7038900" cy="13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Libero professionista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Piccole - Medie Imprese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Difficoltà di crescita iniziale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Unico ingegnere in azienda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Poca o nulla formazione impartita dall’azienda</a:t>
            </a:r>
            <a:endParaRPr/>
          </a:p>
        </p:txBody>
      </p:sp>
      <p:sp>
        <p:nvSpPr>
          <p:cNvPr id="142" name="Google Shape;142;p14"/>
          <p:cNvSpPr txBox="1">
            <a:spLocks noGrp="1"/>
          </p:cNvSpPr>
          <p:nvPr>
            <p:ph type="body" idx="1"/>
          </p:nvPr>
        </p:nvSpPr>
        <p:spPr>
          <a:xfrm>
            <a:off x="1297500" y="3180525"/>
            <a:ext cx="7038900" cy="11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La </a:t>
            </a:r>
            <a:r>
              <a:rPr lang="it">
                <a:solidFill>
                  <a:schemeClr val="accent2"/>
                </a:solidFill>
              </a:rPr>
              <a:t>formazione obbligatoria</a:t>
            </a:r>
            <a:r>
              <a:rPr lang="it"/>
              <a:t> mi ha portato a partecipare attivamente alla vita dell’ordine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Il confronto con altri colleghi, altre esperienze, mi ha dato </a:t>
            </a:r>
            <a:r>
              <a:rPr lang="it">
                <a:solidFill>
                  <a:schemeClr val="accent2"/>
                </a:solidFill>
              </a:rPr>
              <a:t>consapevolezza </a:t>
            </a:r>
            <a:r>
              <a:rPr lang="it"/>
              <a:t>e forza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/>
              <a:t>Tramite la </a:t>
            </a:r>
            <a:r>
              <a:rPr lang="it">
                <a:solidFill>
                  <a:schemeClr val="accent2"/>
                </a:solidFill>
              </a:rPr>
              <a:t>formazione di qualità</a:t>
            </a:r>
            <a:r>
              <a:rPr lang="it"/>
              <a:t> erogata a </a:t>
            </a:r>
            <a:r>
              <a:rPr lang="it">
                <a:solidFill>
                  <a:schemeClr val="accent2"/>
                </a:solidFill>
              </a:rPr>
              <a:t>costi abbordabili</a:t>
            </a:r>
            <a:r>
              <a:rPr lang="it"/>
              <a:t> ho potuto cambiare profondamente il mio essere ingegnere</a:t>
            </a:r>
            <a:endParaRPr/>
          </a:p>
        </p:txBody>
      </p:sp>
      <p:sp>
        <p:nvSpPr>
          <p:cNvPr id="143" name="Google Shape;14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2</a:t>
            </a:r>
            <a:endParaRPr/>
          </a:p>
        </p:txBody>
      </p:sp>
      <p:sp>
        <p:nvSpPr>
          <p:cNvPr id="144" name="Google Shape;144;p14"/>
          <p:cNvSpPr txBox="1">
            <a:spLocks noGrp="1"/>
          </p:cNvSpPr>
          <p:nvPr>
            <p:ph type="title"/>
          </p:nvPr>
        </p:nvSpPr>
        <p:spPr>
          <a:xfrm>
            <a:off x="1297500" y="2846575"/>
            <a:ext cx="7038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/>
              <a:t>Iscrizione all’Ordine degli ingegneri perchè: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Giovane Ingegnere</a:t>
            </a:r>
            <a:endParaRPr/>
          </a:p>
        </p:txBody>
      </p:sp>
      <p:sp>
        <p:nvSpPr>
          <p:cNvPr id="150" name="Google Shape;150;p1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vengo da fuori regione</a:t>
            </a:r>
            <a:endParaRPr sz="18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passione automobili → Ingegneria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dipendendente azienda automobilistica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iscrizione Ordine Industria-Dipendenti, perché: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 sz="1400"/>
              <a:t>integrazione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 sz="1400"/>
              <a:t>formazione tecnico/culturale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 sz="1400"/>
              <a:t>consolidamento network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 sz="1400"/>
              <a:t>affinamento metodo/approccio problem solving</a:t>
            </a:r>
            <a:endParaRPr sz="140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/>
          </a:p>
        </p:txBody>
      </p:sp>
      <p:sp>
        <p:nvSpPr>
          <p:cNvPr id="151" name="Google Shape;15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Ingegnere, manager di grande azienda</a:t>
            </a:r>
            <a:endParaRPr/>
          </a:p>
        </p:txBody>
      </p:sp>
      <p:sp>
        <p:nvSpPr>
          <p:cNvPr id="157" name="Google Shape;157;p1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vengo da fuori provincia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lavoro in aziende medio-grandi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faccio molta formazione, spesso guidata dall’azienda per cui lavoro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entro nell’ordine, in particolare nelle commissione industria-dipendenti, per le 3 C:</a:t>
            </a:r>
            <a:endParaRPr sz="15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 sz="1300"/>
              <a:t>Conoscere, 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 sz="1300"/>
              <a:t>Condividere, 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it" sz="1300"/>
              <a:t>Crescere</a:t>
            </a:r>
            <a:endParaRPr sz="13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sogno, per questo cambio azienda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varietà: una delle forze dell’ordine, uscire dal recinto del proprio ambito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idee: condividerle non fa perdere nulla, ma è sempre un guadagno</a:t>
            </a:r>
            <a:endParaRPr sz="1500"/>
          </a:p>
        </p:txBody>
      </p:sp>
      <p:sp>
        <p:nvSpPr>
          <p:cNvPr id="158" name="Google Shape;15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Ingegnere, resp. tecnico di PMI</a:t>
            </a:r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Ingegnere elettronico laureato a Bologna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Ho lavorato per aziende medio-piccole del territorio 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Sono stato assicuratore di qualità, progettista di schede digitali per l’automazione, mi sono occupato di automazione industriale, ho fatto il programmatore, ho sviluppato sistemi a raggi x per l’analisi non distruttiva, ho gestito progetti. 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Questo ultimo tipo di lavoro mi ha appassionato e le opportunità dei </a:t>
            </a:r>
            <a:r>
              <a:rPr lang="it" sz="1500">
                <a:solidFill>
                  <a:schemeClr val="accent2"/>
                </a:solidFill>
              </a:rPr>
              <a:t>corsi organizzati dall’ordine</a:t>
            </a:r>
            <a:r>
              <a:rPr lang="it" sz="1500"/>
              <a:t> mi hanno portato ad acquisire una certificazione  PMP®.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Mi sono così avvicinato alla commissione industria-dipendenti cominciando a partecipare </a:t>
            </a:r>
            <a:r>
              <a:rPr lang="it" sz="1500">
                <a:solidFill>
                  <a:schemeClr val="accent2"/>
                </a:solidFill>
              </a:rPr>
              <a:t>alla vita dell’ordine</a:t>
            </a:r>
            <a:r>
              <a:rPr lang="it" sz="1500"/>
              <a:t>.</a:t>
            </a:r>
            <a:endParaRPr sz="150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500"/>
          </a:p>
        </p:txBody>
      </p:sp>
      <p:sp>
        <p:nvSpPr>
          <p:cNvPr id="165" name="Google Shape;165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/>
          <p:nvPr/>
        </p:nvSpPr>
        <p:spPr>
          <a:xfrm>
            <a:off x="2823900" y="1043825"/>
            <a:ext cx="3496200" cy="3496200"/>
          </a:xfrm>
          <a:prstGeom prst="ellipse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8"/>
          <p:cNvSpPr txBox="1">
            <a:spLocks noGrp="1"/>
          </p:cNvSpPr>
          <p:nvPr>
            <p:ph type="body" idx="1"/>
          </p:nvPr>
        </p:nvSpPr>
        <p:spPr>
          <a:xfrm>
            <a:off x="3328350" y="450725"/>
            <a:ext cx="2487300" cy="5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475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5000">
                <a:latin typeface="Montserrat"/>
                <a:ea typeface="Montserrat"/>
                <a:cs typeface="Montserrat"/>
                <a:sym typeface="Montserrat"/>
              </a:rPr>
              <a:t>MOTIVAZIONE</a:t>
            </a:r>
            <a:endParaRPr sz="5000"/>
          </a:p>
        </p:txBody>
      </p:sp>
      <p:sp>
        <p:nvSpPr>
          <p:cNvPr id="172" name="Google Shape;172;p18"/>
          <p:cNvSpPr txBox="1">
            <a:spLocks noGrp="1"/>
          </p:cNvSpPr>
          <p:nvPr>
            <p:ph type="body" idx="1"/>
          </p:nvPr>
        </p:nvSpPr>
        <p:spPr>
          <a:xfrm>
            <a:off x="5877350" y="1388950"/>
            <a:ext cx="3262200" cy="5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300">
                <a:latin typeface="Montserrat"/>
                <a:ea typeface="Montserrat"/>
                <a:cs typeface="Montserrat"/>
                <a:sym typeface="Montserrat"/>
              </a:rPr>
              <a:t>CONSAPEVOLEZZA</a:t>
            </a:r>
            <a:endParaRPr sz="2300"/>
          </a:p>
        </p:txBody>
      </p:sp>
      <p:sp>
        <p:nvSpPr>
          <p:cNvPr id="173" name="Google Shape;173;p18"/>
          <p:cNvSpPr txBox="1">
            <a:spLocks noGrp="1"/>
          </p:cNvSpPr>
          <p:nvPr>
            <p:ph type="body" idx="1"/>
          </p:nvPr>
        </p:nvSpPr>
        <p:spPr>
          <a:xfrm>
            <a:off x="5711725" y="3593825"/>
            <a:ext cx="3262200" cy="5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300">
                <a:latin typeface="Montserrat"/>
                <a:ea typeface="Montserrat"/>
                <a:cs typeface="Montserrat"/>
                <a:sym typeface="Montserrat"/>
              </a:rPr>
              <a:t>RESPONSABILITÀ</a:t>
            </a:r>
            <a:endParaRPr sz="2300"/>
          </a:p>
        </p:txBody>
      </p:sp>
      <p:sp>
        <p:nvSpPr>
          <p:cNvPr id="174" name="Google Shape;174;p18"/>
          <p:cNvSpPr txBox="1">
            <a:spLocks noGrp="1"/>
          </p:cNvSpPr>
          <p:nvPr>
            <p:ph type="body" idx="1"/>
          </p:nvPr>
        </p:nvSpPr>
        <p:spPr>
          <a:xfrm>
            <a:off x="382225" y="4186925"/>
            <a:ext cx="3262200" cy="5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300">
                <a:latin typeface="Montserrat"/>
                <a:ea typeface="Montserrat"/>
                <a:cs typeface="Montserrat"/>
                <a:sym typeface="Montserrat"/>
              </a:rPr>
              <a:t>PARTECIPAZIONE</a:t>
            </a:r>
            <a:endParaRPr sz="2300"/>
          </a:p>
        </p:txBody>
      </p:sp>
      <p:sp>
        <p:nvSpPr>
          <p:cNvPr id="175" name="Google Shape;175;p18"/>
          <p:cNvSpPr txBox="1">
            <a:spLocks noGrp="1"/>
          </p:cNvSpPr>
          <p:nvPr>
            <p:ph type="body" idx="1"/>
          </p:nvPr>
        </p:nvSpPr>
        <p:spPr>
          <a:xfrm>
            <a:off x="148175" y="1958825"/>
            <a:ext cx="2611500" cy="5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300">
                <a:latin typeface="Montserrat"/>
                <a:ea typeface="Montserrat"/>
                <a:cs typeface="Montserrat"/>
                <a:sym typeface="Montserrat"/>
              </a:rPr>
              <a:t>INNOVAZIONE</a:t>
            </a:r>
            <a:endParaRPr sz="2300"/>
          </a:p>
        </p:txBody>
      </p:sp>
      <p:pic>
        <p:nvPicPr>
          <p:cNvPr id="176" name="Google Shape;176;p18" descr="ordine ingegneri modena - BIM Portale"/>
          <p:cNvPicPr preferRelativeResize="0"/>
          <p:nvPr/>
        </p:nvPicPr>
        <p:blipFill rotWithShape="1">
          <a:blip r:embed="rId3">
            <a:alphaModFix/>
          </a:blip>
          <a:srcRect l="16856" r="16830"/>
          <a:stretch/>
        </p:blipFill>
        <p:spPr>
          <a:xfrm>
            <a:off x="3694350" y="1958825"/>
            <a:ext cx="1755300" cy="1666200"/>
          </a:xfrm>
          <a:prstGeom prst="flowChartConnector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77" name="Google Shape;177;p18"/>
          <p:cNvSpPr txBox="1">
            <a:spLocks noGrp="1"/>
          </p:cNvSpPr>
          <p:nvPr>
            <p:ph type="body" idx="1"/>
          </p:nvPr>
        </p:nvSpPr>
        <p:spPr>
          <a:xfrm>
            <a:off x="3328350" y="1388950"/>
            <a:ext cx="2487300" cy="59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it" sz="2525" b="1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COMUNITÀ</a:t>
            </a:r>
            <a:endParaRPr sz="2525" b="1">
              <a:solidFill>
                <a:srgbClr val="073763"/>
              </a:solidFill>
            </a:endParaRPr>
          </a:p>
        </p:txBody>
      </p:sp>
      <p:sp>
        <p:nvSpPr>
          <p:cNvPr id="178" name="Google Shape;178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6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5000">
                <a:latin typeface="Montserrat"/>
                <a:ea typeface="Montserrat"/>
                <a:cs typeface="Montserrat"/>
                <a:sym typeface="Montserrat"/>
              </a:rPr>
              <a:t>GRAZIE !</a:t>
            </a:r>
            <a:endParaRPr sz="5000"/>
          </a:p>
        </p:txBody>
      </p:sp>
      <p:sp>
        <p:nvSpPr>
          <p:cNvPr id="184" name="Google Shape;184;p19"/>
          <p:cNvSpPr txBox="1">
            <a:spLocks noGrp="1"/>
          </p:cNvSpPr>
          <p:nvPr>
            <p:ph type="subTitle" idx="4294967295"/>
          </p:nvPr>
        </p:nvSpPr>
        <p:spPr>
          <a:xfrm>
            <a:off x="5233300" y="4130275"/>
            <a:ext cx="3470700" cy="6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Ing. Ivan Pananti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ingivanpananti@gmail.com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Presentazione su schermo (16:9)</PresentationFormat>
  <Paragraphs>52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Montserrat</vt:lpstr>
      <vt:lpstr>Lato</vt:lpstr>
      <vt:lpstr>Focus</vt:lpstr>
      <vt:lpstr>Ingegneri iscritti all’Ordine Professionale</vt:lpstr>
      <vt:lpstr>Ing. Ivan Pananti - Commissione Industria e Dipendenti</vt:lpstr>
      <vt:lpstr>Giovane Ingegnere</vt:lpstr>
      <vt:lpstr>Ingegnere, manager di grande azienda</vt:lpstr>
      <vt:lpstr>Ingegnere, resp. tecnico di PMI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Ingegneri iscritti all’Ordine Professionale</dc:title>
  <cp:lastModifiedBy>Ivan Pananti</cp:lastModifiedBy>
  <cp:revision>1</cp:revision>
  <dcterms:modified xsi:type="dcterms:W3CDTF">2023-06-16T09:41:42Z</dcterms:modified>
</cp:coreProperties>
</file>